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1" r:id="rId4"/>
    <p:sldId id="259" r:id="rId5"/>
    <p:sldId id="260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5" r:id="rId18"/>
    <p:sldId id="273" r:id="rId19"/>
    <p:sldId id="274" r:id="rId20"/>
  </p:sldIdLst>
  <p:sldSz cx="12192000" cy="6858000"/>
  <p:notesSz cx="6858000" cy="9144000"/>
  <p:defaultTextStyle>
    <a:defPPr>
      <a:defRPr lang="en-CY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15685-69FE-B6CE-2F9E-478CF21467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Y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6FC0B2-5257-ADF9-434B-A9461241FB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B27E64-F956-DD0B-186D-B45C31C499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A03A8-3295-4448-B27F-FB6BF263C69B}" type="datetimeFigureOut">
              <a:rPr lang="en-CY" smtClean="0"/>
              <a:t>12/19/2025</a:t>
            </a:fld>
            <a:endParaRPr lang="en-C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12AB31-A638-5043-00C8-ACA833420A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D8FE3D-3C59-62BB-3A2F-9F56DA02EB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70A51-ED92-4625-9FCE-AE2BD3D218A3}" type="slidenum">
              <a:rPr lang="en-CY" smtClean="0"/>
              <a:t>‹#›</a:t>
            </a:fld>
            <a:endParaRPr lang="en-CY"/>
          </a:p>
        </p:txBody>
      </p:sp>
    </p:spTree>
    <p:extLst>
      <p:ext uri="{BB962C8B-B14F-4D97-AF65-F5344CB8AC3E}">
        <p14:creationId xmlns:p14="http://schemas.microsoft.com/office/powerpoint/2010/main" val="4693369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CE21B-4470-BD2F-6C6C-CE6E0B652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Y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1CE6C4-46AA-ED2C-9C25-3838EE0B32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659C92-3A94-CE58-166F-15F1140835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A03A8-3295-4448-B27F-FB6BF263C69B}" type="datetimeFigureOut">
              <a:rPr lang="en-CY" smtClean="0"/>
              <a:t>12/19/2025</a:t>
            </a:fld>
            <a:endParaRPr lang="en-C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D84AD9-4E2B-2E59-98AD-158B668F3E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808350-5CDA-DB17-F62C-DA953E232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70A51-ED92-4625-9FCE-AE2BD3D218A3}" type="slidenum">
              <a:rPr lang="en-CY" smtClean="0"/>
              <a:t>‹#›</a:t>
            </a:fld>
            <a:endParaRPr lang="en-CY"/>
          </a:p>
        </p:txBody>
      </p:sp>
    </p:spTree>
    <p:extLst>
      <p:ext uri="{BB962C8B-B14F-4D97-AF65-F5344CB8AC3E}">
        <p14:creationId xmlns:p14="http://schemas.microsoft.com/office/powerpoint/2010/main" val="8025671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0792A64-FB70-2988-5C72-83A8A1060F5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Y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28ACC99-8D99-104A-2CF8-74377035AF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6F2DA0-0D03-C9CA-D113-F60E686CF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A03A8-3295-4448-B27F-FB6BF263C69B}" type="datetimeFigureOut">
              <a:rPr lang="en-CY" smtClean="0"/>
              <a:t>12/19/2025</a:t>
            </a:fld>
            <a:endParaRPr lang="en-C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FE994A-BE7A-4232-3A36-1CB584418A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E4D1A7-A6FA-CB25-2CF0-5829B4B71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70A51-ED92-4625-9FCE-AE2BD3D218A3}" type="slidenum">
              <a:rPr lang="en-CY" smtClean="0"/>
              <a:t>‹#›</a:t>
            </a:fld>
            <a:endParaRPr lang="en-CY"/>
          </a:p>
        </p:txBody>
      </p:sp>
    </p:spTree>
    <p:extLst>
      <p:ext uri="{BB962C8B-B14F-4D97-AF65-F5344CB8AC3E}">
        <p14:creationId xmlns:p14="http://schemas.microsoft.com/office/powerpoint/2010/main" val="27051511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932E83-4157-B71C-332C-3750DCC49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C96507-B105-6C1C-3366-58CCC4DF8A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816A57-62C1-3AED-55C6-1F96CE94A9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A03A8-3295-4448-B27F-FB6BF263C69B}" type="datetimeFigureOut">
              <a:rPr lang="en-CY" smtClean="0"/>
              <a:t>12/19/2025</a:t>
            </a:fld>
            <a:endParaRPr lang="en-C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5EAE7A-A783-16FC-0AEC-714988E20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87739E-DB3A-7584-890B-3D4B6D59BB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70A51-ED92-4625-9FCE-AE2BD3D218A3}" type="slidenum">
              <a:rPr lang="en-CY" smtClean="0"/>
              <a:t>‹#›</a:t>
            </a:fld>
            <a:endParaRPr lang="en-CY"/>
          </a:p>
        </p:txBody>
      </p:sp>
    </p:spTree>
    <p:extLst>
      <p:ext uri="{BB962C8B-B14F-4D97-AF65-F5344CB8AC3E}">
        <p14:creationId xmlns:p14="http://schemas.microsoft.com/office/powerpoint/2010/main" val="38680462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451C6F-E18B-997C-5808-692660602F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B1AEA3-2BF0-8E8E-39F7-712ED2F041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8991E2-A1F2-A184-B6AD-FDC0F554AF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A03A8-3295-4448-B27F-FB6BF263C69B}" type="datetimeFigureOut">
              <a:rPr lang="en-CY" smtClean="0"/>
              <a:t>12/19/2025</a:t>
            </a:fld>
            <a:endParaRPr lang="en-C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F11D26-2468-7465-FA91-F3C041F435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4D8588-3704-0028-0E85-A9D3521192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70A51-ED92-4625-9FCE-AE2BD3D218A3}" type="slidenum">
              <a:rPr lang="en-CY" smtClean="0"/>
              <a:t>‹#›</a:t>
            </a:fld>
            <a:endParaRPr lang="en-CY"/>
          </a:p>
        </p:txBody>
      </p:sp>
    </p:spTree>
    <p:extLst>
      <p:ext uri="{BB962C8B-B14F-4D97-AF65-F5344CB8AC3E}">
        <p14:creationId xmlns:p14="http://schemas.microsoft.com/office/powerpoint/2010/main" val="12697555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F23BAC-9C80-87C1-7204-0AC931C48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4E31CD-D435-3E96-C623-B03956766E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Y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0735DA-E957-C625-1AE2-2135A970B8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Y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013CEB-6325-9FF0-EC6D-56A89B6B5A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A03A8-3295-4448-B27F-FB6BF263C69B}" type="datetimeFigureOut">
              <a:rPr lang="en-CY" smtClean="0"/>
              <a:t>12/19/2025</a:t>
            </a:fld>
            <a:endParaRPr lang="en-CY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BD4EE1-55C9-A5C5-8253-187F7B3870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Y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DBD573-4E18-94F4-DC6D-496CA7DD04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70A51-ED92-4625-9FCE-AE2BD3D218A3}" type="slidenum">
              <a:rPr lang="en-CY" smtClean="0"/>
              <a:t>‹#›</a:t>
            </a:fld>
            <a:endParaRPr lang="en-CY"/>
          </a:p>
        </p:txBody>
      </p:sp>
    </p:spTree>
    <p:extLst>
      <p:ext uri="{BB962C8B-B14F-4D97-AF65-F5344CB8AC3E}">
        <p14:creationId xmlns:p14="http://schemas.microsoft.com/office/powerpoint/2010/main" val="2065426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D22977-E0C7-EB3C-1977-BF37E0C014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6029CC-61F8-CE3D-183D-288B97B677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97628B-55DE-7FB5-9EEE-5BD42EE746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Y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C08320-1B39-1C93-BF54-2FACB9BB97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8022DA-3F1B-8738-CBD6-C469B679972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Y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CE39200-9FC1-5A62-52CF-D260872677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A03A8-3295-4448-B27F-FB6BF263C69B}" type="datetimeFigureOut">
              <a:rPr lang="en-CY" smtClean="0"/>
              <a:t>12/19/2025</a:t>
            </a:fld>
            <a:endParaRPr lang="en-CY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175768D-9CEB-6208-BE91-E168690143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Y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7E25042-C007-A8DD-A6BA-9E8D3CE16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70A51-ED92-4625-9FCE-AE2BD3D218A3}" type="slidenum">
              <a:rPr lang="en-CY" smtClean="0"/>
              <a:t>‹#›</a:t>
            </a:fld>
            <a:endParaRPr lang="en-CY"/>
          </a:p>
        </p:txBody>
      </p:sp>
    </p:spTree>
    <p:extLst>
      <p:ext uri="{BB962C8B-B14F-4D97-AF65-F5344CB8AC3E}">
        <p14:creationId xmlns:p14="http://schemas.microsoft.com/office/powerpoint/2010/main" val="14749673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D189E-80A2-1CE7-A9A4-195983A14B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Y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55A397D-F6FE-A71D-F537-22BDA0668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A03A8-3295-4448-B27F-FB6BF263C69B}" type="datetimeFigureOut">
              <a:rPr lang="en-CY" smtClean="0"/>
              <a:t>12/19/2025</a:t>
            </a:fld>
            <a:endParaRPr lang="en-CY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6D6F9D-6130-1219-F7CD-5CB1D5F564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Y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42504A-7CFE-48AE-CBEF-9E682F958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70A51-ED92-4625-9FCE-AE2BD3D218A3}" type="slidenum">
              <a:rPr lang="en-CY" smtClean="0"/>
              <a:t>‹#›</a:t>
            </a:fld>
            <a:endParaRPr lang="en-CY"/>
          </a:p>
        </p:txBody>
      </p:sp>
    </p:spTree>
    <p:extLst>
      <p:ext uri="{BB962C8B-B14F-4D97-AF65-F5344CB8AC3E}">
        <p14:creationId xmlns:p14="http://schemas.microsoft.com/office/powerpoint/2010/main" val="38971541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E5F9B26-0D1C-6E5F-ACA7-D2BF22B008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A03A8-3295-4448-B27F-FB6BF263C69B}" type="datetimeFigureOut">
              <a:rPr lang="en-CY" smtClean="0"/>
              <a:t>12/19/2025</a:t>
            </a:fld>
            <a:endParaRPr lang="en-CY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E60A0CF-5EBE-8A13-6ECE-A9544EE694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87106A-5892-F8C3-9BBB-ED2F88D49A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70A51-ED92-4625-9FCE-AE2BD3D218A3}" type="slidenum">
              <a:rPr lang="en-CY" smtClean="0"/>
              <a:t>‹#›</a:t>
            </a:fld>
            <a:endParaRPr lang="en-CY"/>
          </a:p>
        </p:txBody>
      </p:sp>
    </p:spTree>
    <p:extLst>
      <p:ext uri="{BB962C8B-B14F-4D97-AF65-F5344CB8AC3E}">
        <p14:creationId xmlns:p14="http://schemas.microsoft.com/office/powerpoint/2010/main" val="33576538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83ECE-F372-C30F-FC0B-EAEA6D9F1E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BAC795-5292-D7A1-75F7-ACF60AC0E4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Y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BE166C-D74A-9E62-AB17-5AA79A42C0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6C9D4C-8396-DC69-929B-48B832258D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A03A8-3295-4448-B27F-FB6BF263C69B}" type="datetimeFigureOut">
              <a:rPr lang="en-CY" smtClean="0"/>
              <a:t>12/19/2025</a:t>
            </a:fld>
            <a:endParaRPr lang="en-CY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8D2026-CE68-F8AB-0264-D71E8E5142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Y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E44272-65F2-02C7-5C86-C7336086E9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70A51-ED92-4625-9FCE-AE2BD3D218A3}" type="slidenum">
              <a:rPr lang="en-CY" smtClean="0"/>
              <a:t>‹#›</a:t>
            </a:fld>
            <a:endParaRPr lang="en-CY"/>
          </a:p>
        </p:txBody>
      </p:sp>
    </p:spTree>
    <p:extLst>
      <p:ext uri="{BB962C8B-B14F-4D97-AF65-F5344CB8AC3E}">
        <p14:creationId xmlns:p14="http://schemas.microsoft.com/office/powerpoint/2010/main" val="13217190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23EF61-89F4-B65C-0AD4-EBA6B7E626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Y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406CAA7-3A96-7BDA-B039-6F0A2172C7D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Y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59F042-8C61-DE0C-6F2C-EA912BA9C8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390BF0-E1CE-68FE-7DE1-B3AF393555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A03A8-3295-4448-B27F-FB6BF263C69B}" type="datetimeFigureOut">
              <a:rPr lang="en-CY" smtClean="0"/>
              <a:t>12/19/2025</a:t>
            </a:fld>
            <a:endParaRPr lang="en-CY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CA4806-B804-3B6D-3F0D-B442FA59C0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Y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99404F-AC2A-8115-DD20-F1DB2E461A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70A51-ED92-4625-9FCE-AE2BD3D218A3}" type="slidenum">
              <a:rPr lang="en-CY" smtClean="0"/>
              <a:t>‹#›</a:t>
            </a:fld>
            <a:endParaRPr lang="en-CY"/>
          </a:p>
        </p:txBody>
      </p:sp>
    </p:spTree>
    <p:extLst>
      <p:ext uri="{BB962C8B-B14F-4D97-AF65-F5344CB8AC3E}">
        <p14:creationId xmlns:p14="http://schemas.microsoft.com/office/powerpoint/2010/main" val="2009512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03D738C-B4BB-4B6B-3E8E-D3844445AB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078D50-94EB-BFEE-C5CF-6B03C7D30C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F33E0B-097B-9865-1F28-71BB2DCFF64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8BA03A8-3295-4448-B27F-FB6BF263C69B}" type="datetimeFigureOut">
              <a:rPr lang="en-CY" smtClean="0"/>
              <a:t>12/19/2025</a:t>
            </a:fld>
            <a:endParaRPr lang="en-C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AEFFE8-5CB2-4E79-A915-B1625B3FCA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C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C58575-2B27-CB2B-2D0A-7D689E1703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1770A51-ED92-4625-9FCE-AE2BD3D218A3}" type="slidenum">
              <a:rPr lang="en-CY" smtClean="0"/>
              <a:t>‹#›</a:t>
            </a:fld>
            <a:endParaRPr lang="en-CY"/>
          </a:p>
        </p:txBody>
      </p:sp>
    </p:spTree>
    <p:extLst>
      <p:ext uri="{BB962C8B-B14F-4D97-AF65-F5344CB8AC3E}">
        <p14:creationId xmlns:p14="http://schemas.microsoft.com/office/powerpoint/2010/main" val="11594191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Y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rafa2826/ThesisResults_RafailiaAntoniou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6F5A5072-7B47-4D32-B52A-4EBBF590B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715DAF0-AE1B-46C9-8A6B-DB2AA05AB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" y="-22693"/>
            <a:ext cx="12191999" cy="437412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016219D-510E-4184-9090-6D5578A87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908719" y="-3931841"/>
            <a:ext cx="4374557" cy="12192000"/>
          </a:xfrm>
          <a:prstGeom prst="rect">
            <a:avLst/>
          </a:prstGeom>
          <a:gradFill>
            <a:gsLst>
              <a:gs pos="40000">
                <a:schemeClr val="accent1">
                  <a:alpha val="0"/>
                </a:schemeClr>
              </a:gs>
              <a:gs pos="100000">
                <a:schemeClr val="accent1">
                  <a:lumMod val="75000"/>
                  <a:alpha val="52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FF4A713-7B75-4B21-90D7-5AB19547C7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36696" y="-3703868"/>
            <a:ext cx="4374128" cy="11736479"/>
          </a:xfrm>
          <a:prstGeom prst="rect">
            <a:avLst/>
          </a:prstGeom>
          <a:gradFill>
            <a:gsLst>
              <a:gs pos="17000">
                <a:schemeClr val="accent1">
                  <a:alpha val="0"/>
                </a:schemeClr>
              </a:gs>
              <a:gs pos="100000">
                <a:srgbClr val="000000">
                  <a:alpha val="37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C631C0B-6DA6-4E57-8231-CE32B3434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" y="-22690"/>
            <a:ext cx="8542485" cy="4374126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25000"/>
                </a:srgb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C29501E6-A978-4A61-9689-9085AF97A5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508972">
            <a:off x="5945431" y="-1032053"/>
            <a:ext cx="4990147" cy="4439131"/>
          </a:xfrm>
          <a:custGeom>
            <a:avLst/>
            <a:gdLst>
              <a:gd name="connsiteX0" fmla="*/ 4990147 w 4990147"/>
              <a:gd name="connsiteY0" fmla="*/ 2229378 h 4439131"/>
              <a:gd name="connsiteX1" fmla="*/ 917384 w 4990147"/>
              <a:gd name="connsiteY1" fmla="*/ 4439131 h 4439131"/>
              <a:gd name="connsiteX2" fmla="*/ 910814 w 4990147"/>
              <a:gd name="connsiteY2" fmla="*/ 4434219 h 4439131"/>
              <a:gd name="connsiteX3" fmla="*/ 0 w 4990147"/>
              <a:gd name="connsiteY3" fmla="*/ 2502877 h 4439131"/>
              <a:gd name="connsiteX4" fmla="*/ 2502877 w 4990147"/>
              <a:gd name="connsiteY4" fmla="*/ 0 h 4439131"/>
              <a:gd name="connsiteX5" fmla="*/ 4954904 w 4990147"/>
              <a:gd name="connsiteY5" fmla="*/ 1998460 h 443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90147" h="4439131">
                <a:moveTo>
                  <a:pt x="4990147" y="2229378"/>
                </a:moveTo>
                <a:lnTo>
                  <a:pt x="917384" y="4439131"/>
                </a:lnTo>
                <a:lnTo>
                  <a:pt x="910814" y="4434219"/>
                </a:lnTo>
                <a:cubicBezTo>
                  <a:pt x="354557" y="3975154"/>
                  <a:pt x="0" y="3280421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3712390" y="0"/>
                  <a:pt x="4721520" y="857941"/>
                  <a:pt x="4954904" y="199846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22000"/>
                </a:schemeClr>
              </a:gs>
              <a:gs pos="87000">
                <a:schemeClr val="accent1">
                  <a:lumMod val="60000"/>
                  <a:lumOff val="40000"/>
                  <a:alpha val="2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15A0CF-45FD-3A0C-1DEF-BE11B87F74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14824" y="735106"/>
            <a:ext cx="10053763" cy="2928470"/>
          </a:xfrm>
        </p:spPr>
        <p:txBody>
          <a:bodyPr anchor="b">
            <a:normAutofit/>
          </a:bodyPr>
          <a:lstStyle/>
          <a:p>
            <a:pPr algn="l"/>
            <a:r>
              <a:rPr lang="el-GR" sz="4100">
                <a:solidFill>
                  <a:srgbClr val="FFFFFF"/>
                </a:solidFill>
              </a:rPr>
              <a:t>Διερεύνηση της επίδρασης των υπερπαραμέτρων στη διαδικασία δειγματοληψίας</a:t>
            </a:r>
            <a:br>
              <a:rPr lang="el-GR" sz="4100">
                <a:solidFill>
                  <a:srgbClr val="FFFFFF"/>
                </a:solidFill>
              </a:rPr>
            </a:br>
            <a:r>
              <a:rPr lang="el-GR" sz="4100">
                <a:solidFill>
                  <a:srgbClr val="FFFFFF"/>
                </a:solidFill>
              </a:rPr>
              <a:t>Diffusion Models για παραγωγή εικόνας από κείμενο</a:t>
            </a:r>
            <a:endParaRPr lang="en-CY" sz="410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022396-8D25-9DC3-3C13-31E5AAF902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50682" y="4870824"/>
            <a:ext cx="10005951" cy="1458258"/>
          </a:xfrm>
        </p:spPr>
        <p:txBody>
          <a:bodyPr anchor="ctr">
            <a:normAutofit fontScale="62500" lnSpcReduction="20000"/>
          </a:bodyPr>
          <a:lstStyle/>
          <a:p>
            <a:pPr algn="l"/>
            <a:r>
              <a:rPr lang="el-GR" sz="1700" dirty="0"/>
              <a:t>‘Ονομα: Ραφαηλία Αντωνίου</a:t>
            </a:r>
          </a:p>
          <a:p>
            <a:pPr algn="l"/>
            <a:r>
              <a:rPr lang="el-GR" sz="1700" dirty="0"/>
              <a:t>ΑΦΤ:19531</a:t>
            </a:r>
          </a:p>
          <a:p>
            <a:pPr algn="l"/>
            <a:r>
              <a:rPr lang="el-GR" sz="1700" dirty="0"/>
              <a:t>Τμήμα: Μηχανικών Ηλεκτρονικών Υπολογιστών και Πληροφορικής</a:t>
            </a:r>
          </a:p>
          <a:p>
            <a:pPr algn="l"/>
            <a:r>
              <a:rPr lang="el-GR" sz="1700" dirty="0"/>
              <a:t>Επιβλέπων: Σωτήρης Χατζής</a:t>
            </a:r>
          </a:p>
          <a:p>
            <a:pPr algn="l"/>
            <a:r>
              <a:rPr lang="en-US" sz="1600" dirty="0">
                <a:hlinkClick r:id="rId2" tooltip="https://github.com/rafa2826/ThesisResults_RafailiaAntoniou"/>
              </a:rPr>
              <a:t>https://github.com/rafa2826/ThesisResults_RafailiaAntoniou</a:t>
            </a:r>
            <a:endParaRPr lang="en-US" sz="1600" dirty="0"/>
          </a:p>
          <a:p>
            <a:pPr algn="l"/>
            <a:r>
              <a:rPr lang="en-US" sz="1600" dirty="0"/>
              <a:t>https://drive.google.com/drive/folders/1Rdpg_EiBLmz61axRahcREutpEb7l8O4G?usp=drive_link</a:t>
            </a:r>
          </a:p>
          <a:p>
            <a:pPr algn="l"/>
            <a:endParaRPr lang="en-CY" sz="1700" dirty="0"/>
          </a:p>
        </p:txBody>
      </p:sp>
    </p:spTree>
    <p:extLst>
      <p:ext uri="{BB962C8B-B14F-4D97-AF65-F5344CB8AC3E}">
        <p14:creationId xmlns:p14="http://schemas.microsoft.com/office/powerpoint/2010/main" val="25813878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B712E947-0734-45F9-9C4F-41114EC3A3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C6B5652-C661-4C58-B937-F0F490F7FC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B936867-6407-43FB-9DE6-1B0879D0CB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CD0B258-678B-4A8C-894F-848AF24A19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C8D58395-74AF-401A-AF2F-76B6FCF71D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F003F3F-F118-41D2-AA3F-74DB0D1970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7F6FEA-8AAB-6BB9-D772-8F43C54F7E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069" y="457201"/>
            <a:ext cx="3254556" cy="3588870"/>
          </a:xfrm>
        </p:spPr>
        <p:txBody>
          <a:bodyPr anchor="b">
            <a:normAutofit/>
          </a:bodyPr>
          <a:lstStyle/>
          <a:p>
            <a:pPr algn="r"/>
            <a:r>
              <a:rPr lang="el-GR" sz="2800" dirty="0">
                <a:solidFill>
                  <a:srgbClr val="FFFFFF"/>
                </a:solidFill>
              </a:rPr>
              <a:t>ΑΠΟΤΕΛΕΣΜΑΤΑ </a:t>
            </a:r>
            <a:r>
              <a:rPr lang="en-US" sz="2800" dirty="0">
                <a:solidFill>
                  <a:srgbClr val="FFFFFF"/>
                </a:solidFill>
              </a:rPr>
              <a:t>LPIPS </a:t>
            </a:r>
            <a:r>
              <a:rPr lang="el-GR" sz="2800" dirty="0">
                <a:solidFill>
                  <a:srgbClr val="FFFFFF"/>
                </a:solidFill>
              </a:rPr>
              <a:t>για </a:t>
            </a:r>
            <a:r>
              <a:rPr lang="en-US" sz="2800" dirty="0">
                <a:solidFill>
                  <a:srgbClr val="FFFFFF"/>
                </a:solidFill>
              </a:rPr>
              <a:t>EULER A</a:t>
            </a:r>
            <a:endParaRPr lang="LID4096" sz="2800" dirty="0">
              <a:solidFill>
                <a:srgbClr val="FFFFFF"/>
              </a:solidFill>
            </a:endParaRPr>
          </a:p>
        </p:txBody>
      </p:sp>
      <p:sp>
        <p:nvSpPr>
          <p:cNvPr id="24" name="Content Placeholder 23">
            <a:extLst>
              <a:ext uri="{FF2B5EF4-FFF2-40B4-BE49-F238E27FC236}">
                <a16:creationId xmlns:a16="http://schemas.microsoft.com/office/drawing/2014/main" id="{9A7FF184-4ADA-52EB-C2AD-7689277FD6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49245" y="669363"/>
            <a:ext cx="3290579" cy="5534211"/>
          </a:xfrm>
        </p:spPr>
        <p:txBody>
          <a:bodyPr anchor="ctr">
            <a:normAutofit fontScale="92500" lnSpcReduction="10000"/>
          </a:bodyPr>
          <a:lstStyle/>
          <a:p>
            <a:pPr marL="0" indent="0">
              <a:buNone/>
            </a:pPr>
            <a:r>
              <a:rPr lang="en-US" sz="1800" b="1" dirty="0"/>
              <a:t>Inference steps</a:t>
            </a:r>
          </a:p>
          <a:p>
            <a:r>
              <a:rPr lang="el-GR" sz="1800" dirty="0"/>
              <a:t>Η αύξηση των inference steps οδηγεί σε μείωση της LPIPS</a:t>
            </a:r>
            <a:endParaRPr lang="en-US" sz="1800" dirty="0"/>
          </a:p>
          <a:p>
            <a:r>
              <a:rPr lang="el-GR" sz="1800" dirty="0"/>
              <a:t>Η μεγαλύτερη μείωση παρατηρείται από 10 σε 20 steps</a:t>
            </a:r>
            <a:endParaRPr lang="en-US" sz="1800" dirty="0"/>
          </a:p>
          <a:p>
            <a:r>
              <a:rPr lang="el-GR" sz="1800" dirty="0"/>
              <a:t>Σε υψηλότερα steps η βελτίωση είναι ηπιότερη</a:t>
            </a:r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pPr marL="0" indent="0">
              <a:buNone/>
            </a:pPr>
            <a:r>
              <a:rPr lang="en-US" sz="1800" b="1" dirty="0"/>
              <a:t>Guidance scale</a:t>
            </a:r>
          </a:p>
          <a:p>
            <a:r>
              <a:rPr lang="el-GR" sz="1800" dirty="0"/>
              <a:t>Η αύξηση του CFG οδηγεί σε αύξηση της LPIPS</a:t>
            </a:r>
            <a:endParaRPr lang="en-US" sz="1800" dirty="0"/>
          </a:p>
          <a:p>
            <a:r>
              <a:rPr lang="el-GR" sz="1800" dirty="0"/>
              <a:t>Υψηλό CFG προκαλεί μεγαλύτερη οπτική διαφοροποίηση</a:t>
            </a:r>
            <a:endParaRPr lang="en-US" sz="1800" dirty="0"/>
          </a:p>
          <a:p>
            <a:r>
              <a:rPr lang="el-GR" sz="1800" dirty="0"/>
              <a:t>Το φαινόμενο είναι εντονότερο σε χαμηλό αριθμό inference steps</a:t>
            </a:r>
            <a:endParaRPr lang="en-US" sz="1800" dirty="0"/>
          </a:p>
        </p:txBody>
      </p:sp>
      <p:pic>
        <p:nvPicPr>
          <p:cNvPr id="7" name="Picture 6" descr="A graph of steps and steps&#10;&#10;AI-generated content may be incorrect.">
            <a:extLst>
              <a:ext uri="{FF2B5EF4-FFF2-40B4-BE49-F238E27FC236}">
                <a16:creationId xmlns:a16="http://schemas.microsoft.com/office/drawing/2014/main" id="{EE1C223E-C9F6-5F2B-C965-7AFF30875E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9096" y="3873910"/>
            <a:ext cx="3126079" cy="2329664"/>
          </a:xfrm>
          <a:prstGeom prst="rect">
            <a:avLst/>
          </a:prstGeom>
        </p:spPr>
      </p:pic>
      <p:pic>
        <p:nvPicPr>
          <p:cNvPr id="5" name="Content Placeholder 4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C97E57F3-4921-192D-446C-DCFB05B7C5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9096" y="669363"/>
            <a:ext cx="3290579" cy="2759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8412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B712E947-0734-45F9-9C4F-41114EC3A3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C6B5652-C661-4C58-B937-F0F490F7FC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B936867-6407-43FB-9DE6-1B0879D0CB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CD0B258-678B-4A8C-894F-848AF24A19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C8D58395-74AF-401A-AF2F-76B6FCF71D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F003F3F-F118-41D2-AA3F-74DB0D1970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B50D15-493B-6C1B-8156-4836F4D004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825" y="457201"/>
            <a:ext cx="2844800" cy="3588870"/>
          </a:xfrm>
        </p:spPr>
        <p:txBody>
          <a:bodyPr anchor="b">
            <a:normAutofit/>
          </a:bodyPr>
          <a:lstStyle/>
          <a:p>
            <a:pPr algn="r"/>
            <a:r>
              <a:rPr lang="el-GR" sz="2800" dirty="0">
                <a:solidFill>
                  <a:srgbClr val="FFFFFF"/>
                </a:solidFill>
              </a:rPr>
              <a:t>ΑΠΟΤΕΛΕΣΜΑΤΑ </a:t>
            </a:r>
            <a:r>
              <a:rPr lang="en-US" sz="2800" dirty="0">
                <a:solidFill>
                  <a:srgbClr val="FFFFFF"/>
                </a:solidFill>
              </a:rPr>
              <a:t>LPIPS </a:t>
            </a:r>
            <a:r>
              <a:rPr lang="el-GR" sz="2800" dirty="0">
                <a:solidFill>
                  <a:srgbClr val="FFFFFF"/>
                </a:solidFill>
              </a:rPr>
              <a:t>για </a:t>
            </a:r>
            <a:r>
              <a:rPr lang="en-US" sz="2800" dirty="0">
                <a:solidFill>
                  <a:srgbClr val="FFFFFF"/>
                </a:solidFill>
              </a:rPr>
              <a:t>DPM++ 2M Karras</a:t>
            </a:r>
            <a:endParaRPr lang="LID4096" sz="2800" dirty="0">
              <a:solidFill>
                <a:srgbClr val="FFFFFF"/>
              </a:solidFill>
            </a:endParaRPr>
          </a:p>
        </p:txBody>
      </p:sp>
      <p:sp>
        <p:nvSpPr>
          <p:cNvPr id="24" name="Content Placeholder 23">
            <a:extLst>
              <a:ext uri="{FF2B5EF4-FFF2-40B4-BE49-F238E27FC236}">
                <a16:creationId xmlns:a16="http://schemas.microsoft.com/office/drawing/2014/main" id="{24BA4315-F734-568D-B965-313D1559AB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49245" y="669363"/>
            <a:ext cx="3580355" cy="5534211"/>
          </a:xfrm>
        </p:spPr>
        <p:txBody>
          <a:bodyPr anchor="ctr">
            <a:noAutofit/>
          </a:bodyPr>
          <a:lstStyle/>
          <a:p>
            <a:pPr marL="0" indent="0">
              <a:buNone/>
            </a:pPr>
            <a:r>
              <a:rPr lang="en-US" sz="1800" b="1" dirty="0"/>
              <a:t>Inference steps</a:t>
            </a:r>
            <a:endParaRPr lang="el-GR" sz="1800" b="1" dirty="0"/>
          </a:p>
          <a:p>
            <a:r>
              <a:rPr lang="el-GR" sz="1800" dirty="0"/>
              <a:t>Η αύξηση των inference steps οδηγεί σε συστηματική μείωση της LPIPS</a:t>
            </a:r>
            <a:endParaRPr lang="en-US" sz="1800" dirty="0"/>
          </a:p>
          <a:p>
            <a:r>
              <a:rPr lang="el-GR" sz="1800" dirty="0"/>
              <a:t>Η μεγαλύτερη βελτίωση παρατηρείται από 10 σε 20 steps</a:t>
            </a:r>
            <a:endParaRPr lang="en-US" sz="1800" dirty="0"/>
          </a:p>
          <a:p>
            <a:r>
              <a:rPr lang="el-GR" sz="1800" dirty="0"/>
              <a:t>Από τα 20 στα 30 steps η μείωση συνεχίζεται με ηπιότερο ρυθμό</a:t>
            </a:r>
            <a:endParaRPr lang="en-US" sz="1800" dirty="0"/>
          </a:p>
          <a:p>
            <a:endParaRPr lang="en-US" sz="1800" dirty="0"/>
          </a:p>
          <a:p>
            <a:pPr marL="0" indent="0">
              <a:buNone/>
            </a:pPr>
            <a:r>
              <a:rPr lang="en-US" sz="1800" b="1" dirty="0"/>
              <a:t>Guidance scale</a:t>
            </a:r>
          </a:p>
          <a:p>
            <a:r>
              <a:rPr lang="el-GR" sz="1800" dirty="0"/>
              <a:t>Η αύξηση του CFG αυξάνει την LPIPS, υποδηλώνοντας μεγαλύτερη οπτική διαφοροποίηση</a:t>
            </a:r>
            <a:endParaRPr lang="en-US" sz="1800" dirty="0"/>
          </a:p>
          <a:p>
            <a:r>
              <a:rPr lang="el-GR" sz="1800" dirty="0"/>
              <a:t>Περισσότερα inference steps μετριάζουν το φαινόμενο over-guidance</a:t>
            </a:r>
            <a:r>
              <a:rPr lang="en-US" sz="1800" dirty="0"/>
              <a:t>.</a:t>
            </a:r>
          </a:p>
        </p:txBody>
      </p:sp>
      <p:pic>
        <p:nvPicPr>
          <p:cNvPr id="7" name="Picture 6" descr="A graph of steps and steps&#10;&#10;AI-generated content may be incorrect.">
            <a:extLst>
              <a:ext uri="{FF2B5EF4-FFF2-40B4-BE49-F238E27FC236}">
                <a16:creationId xmlns:a16="http://schemas.microsoft.com/office/drawing/2014/main" id="{7465D709-8850-9784-080A-2D21490779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600" y="3672349"/>
            <a:ext cx="3290579" cy="2724591"/>
          </a:xfrm>
          <a:prstGeom prst="rect">
            <a:avLst/>
          </a:prstGeom>
        </p:spPr>
      </p:pic>
      <p:pic>
        <p:nvPicPr>
          <p:cNvPr id="5" name="Content Placeholder 4" descr="A graph with colored lines and numbers&#10;&#10;AI-generated content may be incorrect.">
            <a:extLst>
              <a:ext uri="{FF2B5EF4-FFF2-40B4-BE49-F238E27FC236}">
                <a16:creationId xmlns:a16="http://schemas.microsoft.com/office/drawing/2014/main" id="{F6D5F142-083D-C914-C3BB-A946B097D8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601" y="511388"/>
            <a:ext cx="3290578" cy="2718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5665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3" name="Rectangle 52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F1C253-CF02-C9FA-0E20-028A77AA98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3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ΑΠΟΤΕΛΕΣΜΑΤΑ CLIP image similarity </a:t>
            </a:r>
            <a:r>
              <a:rPr lang="en-US" sz="34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γι</a:t>
            </a:r>
            <a:r>
              <a:rPr lang="en-US" sz="3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α DDIM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BE0FAE5F-52AC-58D8-7E70-AAE13E8AED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1727" y="649480"/>
            <a:ext cx="3025303" cy="5546047"/>
          </a:xfrm>
        </p:spPr>
        <p:txBody>
          <a:bodyPr anchor="ctr">
            <a:normAutofit/>
          </a:bodyPr>
          <a:lstStyle/>
          <a:p>
            <a:r>
              <a:rPr lang="el-GR" sz="2000" dirty="0"/>
              <a:t>Η αύξηση του CFG επηρεάζει ήπια τη σημασιολογική σταθερότητα</a:t>
            </a:r>
          </a:p>
          <a:p>
            <a:r>
              <a:rPr lang="el-GR" sz="2000" dirty="0"/>
              <a:t>Σε υψηλό CFG παρατηρείται μείωση της semantic consistency</a:t>
            </a:r>
          </a:p>
        </p:txBody>
      </p:sp>
      <p:pic>
        <p:nvPicPr>
          <p:cNvPr id="19" name="Picture 18" descr="A graph with a line&#10;&#10;AI-generated content may be incorrect.">
            <a:extLst>
              <a:ext uri="{FF2B5EF4-FFF2-40B4-BE49-F238E27FC236}">
                <a16:creationId xmlns:a16="http://schemas.microsoft.com/office/drawing/2014/main" id="{4DBC0F79-21FE-3630-442C-4B03ADE113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1509" y="1671484"/>
            <a:ext cx="4608191" cy="3414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9724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7F4839-B24C-F3D5-8A1F-2C21E8694E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3400" dirty="0">
                <a:solidFill>
                  <a:srgbClr val="FFFFFF"/>
                </a:solidFill>
              </a:rPr>
              <a:t>ΑΠΟΤΕΛΕΣΜΑΤΑ CLIP image similarity </a:t>
            </a:r>
            <a:r>
              <a:rPr lang="en-US" sz="3400" dirty="0" err="1">
                <a:solidFill>
                  <a:srgbClr val="FFFFFF"/>
                </a:solidFill>
              </a:rPr>
              <a:t>γι</a:t>
            </a:r>
            <a:r>
              <a:rPr lang="en-US" sz="3400" dirty="0">
                <a:solidFill>
                  <a:srgbClr val="FFFFFF"/>
                </a:solidFill>
              </a:rPr>
              <a:t>α </a:t>
            </a:r>
            <a:r>
              <a:rPr lang="el-GR" sz="3400" dirty="0">
                <a:solidFill>
                  <a:srgbClr val="FFFFFF"/>
                </a:solidFill>
              </a:rPr>
              <a:t>Ε</a:t>
            </a:r>
            <a:r>
              <a:rPr lang="en-US" sz="3400" dirty="0">
                <a:solidFill>
                  <a:srgbClr val="FFFFFF"/>
                </a:solidFill>
              </a:rPr>
              <a:t>ULER A</a:t>
            </a:r>
            <a:endParaRPr lang="LID4096" sz="3400" dirty="0">
              <a:solidFill>
                <a:srgbClr val="FFFFFF"/>
              </a:solidFill>
            </a:endParaRPr>
          </a:p>
        </p:txBody>
      </p:sp>
      <p:sp>
        <p:nvSpPr>
          <p:cNvPr id="24" name="Content Placeholder 23">
            <a:extLst>
              <a:ext uri="{FF2B5EF4-FFF2-40B4-BE49-F238E27FC236}">
                <a16:creationId xmlns:a16="http://schemas.microsoft.com/office/drawing/2014/main" id="{87CB6DBF-BBE9-D808-69ED-49E77EBA63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1727" y="649480"/>
            <a:ext cx="3025303" cy="5546047"/>
          </a:xfrm>
        </p:spPr>
        <p:txBody>
          <a:bodyPr anchor="ctr">
            <a:normAutofit/>
          </a:bodyPr>
          <a:lstStyle/>
          <a:p>
            <a:r>
              <a:rPr lang="el-GR" sz="2000" dirty="0"/>
              <a:t>Η αύξηση του CFG βελτιώνει τη σημασιολογική σταθερότητα στη μετάβαση 20 → 30 steps</a:t>
            </a:r>
            <a:endParaRPr lang="en-US" sz="2000" dirty="0"/>
          </a:p>
          <a:p>
            <a:r>
              <a:rPr lang="el-GR" sz="2000" dirty="0"/>
              <a:t>Το υψηλό CFG ενισχύει τη συνέπεια μεταξύ διαδοχικών εικόνων</a:t>
            </a:r>
            <a:endParaRPr lang="en-US" sz="2000" dirty="0"/>
          </a:p>
          <a:p>
            <a:r>
              <a:rPr lang="el-GR" sz="2000" dirty="0"/>
              <a:t>Η θετική αυτή επίδραση εμφανίζεται όταν χρησιμοποιούνται επαρκή inference steps</a:t>
            </a:r>
            <a:endParaRPr lang="en-US" sz="2000" dirty="0"/>
          </a:p>
        </p:txBody>
      </p:sp>
      <p:pic>
        <p:nvPicPr>
          <p:cNvPr id="8" name="Content Placeholder 7" descr="A graph with a line&#10;&#10;AI-generated content may be incorrect.">
            <a:extLst>
              <a:ext uri="{FF2B5EF4-FFF2-40B4-BE49-F238E27FC236}">
                <a16:creationId xmlns:a16="http://schemas.microsoft.com/office/drawing/2014/main" id="{FDA45C8A-2C89-9D54-4FD8-32598D19F8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8391" y="1617785"/>
            <a:ext cx="3878663" cy="3667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2725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81ED5A-94E2-02CF-BFFA-E63743E7E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3400" dirty="0">
                <a:solidFill>
                  <a:srgbClr val="FFFFFF"/>
                </a:solidFill>
              </a:rPr>
              <a:t>ΑΠΟΤΕΛΕΣΜΑΤΑ CLIP image similarity </a:t>
            </a:r>
            <a:r>
              <a:rPr lang="en-US" sz="3400">
                <a:solidFill>
                  <a:srgbClr val="FFFFFF"/>
                </a:solidFill>
              </a:rPr>
              <a:t>γι</a:t>
            </a:r>
            <a:r>
              <a:rPr lang="en-US" sz="3400" dirty="0">
                <a:solidFill>
                  <a:srgbClr val="FFFFFF"/>
                </a:solidFill>
              </a:rPr>
              <a:t>α DPM++ 2M</a:t>
            </a:r>
            <a:endParaRPr lang="LID4096" sz="3400" dirty="0">
              <a:solidFill>
                <a:srgbClr val="FFFFFF"/>
              </a:solidFill>
            </a:endParaRPr>
          </a:p>
        </p:txBody>
      </p:sp>
      <p:sp>
        <p:nvSpPr>
          <p:cNvPr id="24" name="Content Placeholder 23">
            <a:extLst>
              <a:ext uri="{FF2B5EF4-FFF2-40B4-BE49-F238E27FC236}">
                <a16:creationId xmlns:a16="http://schemas.microsoft.com/office/drawing/2014/main" id="{CB5D4F3C-B590-7D53-8D84-C241D1180A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1727" y="649480"/>
            <a:ext cx="3025303" cy="5546047"/>
          </a:xfrm>
        </p:spPr>
        <p:txBody>
          <a:bodyPr anchor="ctr">
            <a:normAutofit/>
          </a:bodyPr>
          <a:lstStyle/>
          <a:p>
            <a:r>
              <a:rPr lang="el-GR" sz="2000" dirty="0"/>
              <a:t>Η αύξηση του guidance scale οδηγεί σε  μείωση της σημασιολογικής σταθερότητας</a:t>
            </a:r>
            <a:r>
              <a:rPr lang="en-US" sz="2000" dirty="0"/>
              <a:t>.</a:t>
            </a:r>
          </a:p>
          <a:p>
            <a:r>
              <a:rPr lang="el-GR" sz="2000" dirty="0"/>
              <a:t>Η μείωση είναι πιο έντονη σε υψηλές τιμές CFG</a:t>
            </a:r>
            <a:r>
              <a:rPr lang="en-US" sz="2000" dirty="0"/>
              <a:t>.</a:t>
            </a:r>
          </a:p>
          <a:p>
            <a:r>
              <a:rPr lang="el-GR" sz="2000" dirty="0"/>
              <a:t>Παρά τη μείωση, η σημασιολογική συνοχή παραμένει σε αποδεκτά επίπεδα</a:t>
            </a:r>
            <a:r>
              <a:rPr lang="en-US" sz="2000" dirty="0"/>
              <a:t>.</a:t>
            </a:r>
          </a:p>
        </p:txBody>
      </p:sp>
      <p:pic>
        <p:nvPicPr>
          <p:cNvPr id="5" name="Content Placeholder 4" descr="A graph of a person with a blue line&#10;&#10;AI-generated content may be incorrect.">
            <a:extLst>
              <a:ext uri="{FF2B5EF4-FFF2-40B4-BE49-F238E27FC236}">
                <a16:creationId xmlns:a16="http://schemas.microsoft.com/office/drawing/2014/main" id="{C1D0E0C7-6557-050F-08FB-8E21CF18B9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9502" y="1396722"/>
            <a:ext cx="3848036" cy="387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2372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D9E12C-DE07-4454-2541-8EAE4D925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l-GR" sz="4000" dirty="0">
                <a:solidFill>
                  <a:srgbClr val="FFFFFF"/>
                </a:solidFill>
              </a:rPr>
              <a:t>ΣΥΓΚΡΙΣΗ </a:t>
            </a:r>
            <a:r>
              <a:rPr lang="en-US" sz="4000" dirty="0">
                <a:solidFill>
                  <a:srgbClr val="FFFFFF"/>
                </a:solidFill>
              </a:rPr>
              <a:t>SAMPLERS</a:t>
            </a:r>
            <a:endParaRPr lang="LID4096" sz="4000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4CB4C1-A63C-1677-A334-8CAC18B423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1507253"/>
            <a:ext cx="9724031" cy="4494302"/>
          </a:xfrm>
        </p:spPr>
        <p:txBody>
          <a:bodyPr anchor="ctr">
            <a:normAutofit/>
          </a:bodyPr>
          <a:lstStyle/>
          <a:p>
            <a:r>
              <a:rPr lang="el-GR" sz="1800" b="1" dirty="0"/>
              <a:t>DDIM:</a:t>
            </a:r>
            <a:r>
              <a:rPr lang="el-GR" sz="1800" dirty="0"/>
              <a:t> σταθερή οπτική συμπεριφορά, αλλά περιορισμένη βελτίωση στη σημασιολογική ευθυγράμμιση</a:t>
            </a:r>
            <a:r>
              <a:rPr lang="en-US" sz="1800" dirty="0"/>
              <a:t>.</a:t>
            </a:r>
          </a:p>
          <a:p>
            <a:r>
              <a:rPr lang="el-GR" sz="1800" b="1" dirty="0"/>
              <a:t>Euler A:</a:t>
            </a:r>
            <a:r>
              <a:rPr lang="el-GR" sz="1800" dirty="0"/>
              <a:t> έντονη ευαισθησία στο guidance scale, με φαινόμενα over-guidance στην οπτική ποιότητα</a:t>
            </a:r>
            <a:r>
              <a:rPr lang="en-US" sz="1800" dirty="0"/>
              <a:t>.</a:t>
            </a:r>
          </a:p>
          <a:p>
            <a:r>
              <a:rPr lang="el-GR" sz="1800" b="1" dirty="0"/>
              <a:t>DPM++ 2M Karras:</a:t>
            </a:r>
            <a:r>
              <a:rPr lang="el-GR" sz="1800" dirty="0"/>
              <a:t> καλύτερη ισορροπία μεταξύ σημασιολογικής ευθυγράμμισης, οπτικής σταθερότητας και σημασιολογικής συνοχής</a:t>
            </a:r>
            <a:r>
              <a:rPr lang="en-US" sz="1800" dirty="0"/>
              <a:t>.</a:t>
            </a:r>
            <a:r>
              <a:rPr lang="el-GR" sz="1800" dirty="0"/>
              <a:t> Διατηρεί καλύτερη ποιότητα ακόμη και σε χαμηλό αριθμό inference steps σε σχέση με τους άλλους samplers</a:t>
            </a:r>
            <a:r>
              <a:rPr lang="en-US" sz="1800" dirty="0"/>
              <a:t> </a:t>
            </a:r>
            <a:r>
              <a:rPr lang="el-GR" sz="1800" dirty="0"/>
              <a:t>ειδικά για συνδυασμούς 20–30 inference steps και CFG 7.5–12.0, όπου επιτυγχάνεται η βέλτιστη συνολική ποιότητα παραγόμενων εικόνων.</a:t>
            </a:r>
          </a:p>
          <a:p>
            <a:r>
              <a:rPr lang="el-GR" sz="1800" dirty="0"/>
              <a:t>Η απόδοση κάθε sampler εξαρτάται από τον συνδυασμό inference steps και CFG</a:t>
            </a:r>
            <a:r>
              <a:rPr lang="en-US" sz="1800" dirty="0"/>
              <a:t>.</a:t>
            </a:r>
            <a:endParaRPr lang="LID4096" sz="1800" dirty="0"/>
          </a:p>
        </p:txBody>
      </p:sp>
    </p:spTree>
    <p:extLst>
      <p:ext uri="{BB962C8B-B14F-4D97-AF65-F5344CB8AC3E}">
        <p14:creationId xmlns:p14="http://schemas.microsoft.com/office/powerpoint/2010/main" val="33405593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50D1C5B3-B60D-4696-AE60-100D5EC8AB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3EDDF53-0851-48D4-A466-6FE0DCE91E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2" cy="1576446"/>
            <a:chOff x="0" y="0"/>
            <a:chExt cx="12192002" cy="1576446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074D04C-85E8-4A3E-90D7-86A10AE048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 flipH="1">
              <a:off x="2" y="0"/>
              <a:ext cx="12191998" cy="1575955"/>
            </a:xfrm>
            <a:prstGeom prst="rect">
              <a:avLst/>
            </a:prstGeom>
            <a:gradFill>
              <a:gsLst>
                <a:gs pos="0">
                  <a:srgbClr val="000000">
                    <a:alpha val="96000"/>
                  </a:srgbClr>
                </a:gs>
                <a:gs pos="100000">
                  <a:schemeClr val="accent1">
                    <a:lumMod val="75000"/>
                  </a:schemeClr>
                </a:gs>
              </a:gsLst>
              <a:lin ang="8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097020A-86B6-43BD-A2AA-66AE72CA31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5307778" y="-5307778"/>
              <a:ext cx="1576446" cy="12192002"/>
            </a:xfrm>
            <a:prstGeom prst="rect">
              <a:avLst/>
            </a:prstGeom>
            <a:gradFill>
              <a:gsLst>
                <a:gs pos="45000">
                  <a:schemeClr val="accent1">
                    <a:alpha val="0"/>
                  </a:schemeClr>
                </a:gs>
                <a:gs pos="99000">
                  <a:srgbClr val="000000">
                    <a:alpha val="74000"/>
                  </a:srgbClr>
                </a:gs>
              </a:gsLst>
              <a:lin ang="11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20C6C743-32FE-4E24-AA22-45D3B1C7C0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825434" y="0"/>
              <a:ext cx="4303422" cy="1575461"/>
            </a:xfrm>
            <a:prstGeom prst="rect">
              <a:avLst/>
            </a:prstGeom>
            <a:gradFill>
              <a:gsLst>
                <a:gs pos="0">
                  <a:schemeClr val="accent1">
                    <a:alpha val="17000"/>
                  </a:schemeClr>
                </a:gs>
                <a:gs pos="74000">
                  <a:schemeClr val="accent1">
                    <a:lumMod val="50000"/>
                    <a:alpha val="0"/>
                  </a:schemeClr>
                </a:gs>
              </a:gsLst>
              <a:lin ang="14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8D1A681-C501-6515-AC9F-BE3DCC5A49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407695"/>
            <a:ext cx="9724030" cy="834251"/>
          </a:xfrm>
        </p:spPr>
        <p:txBody>
          <a:bodyPr anchor="ctr">
            <a:normAutofit/>
          </a:bodyPr>
          <a:lstStyle/>
          <a:p>
            <a:r>
              <a:rPr lang="el-GR" sz="4000" dirty="0">
                <a:solidFill>
                  <a:srgbClr val="FFFFFF"/>
                </a:solidFill>
              </a:rPr>
              <a:t>ΣΥΓΚΡΙΣΗ ΠΑΡΑΓΟΜΕΝΩΝ ΕΙΚΟΝΩΝ</a:t>
            </a:r>
            <a:endParaRPr lang="LID4096" sz="4000" dirty="0">
              <a:solidFill>
                <a:srgbClr val="FFFFFF"/>
              </a:solidFill>
            </a:endParaRPr>
          </a:p>
        </p:txBody>
      </p:sp>
      <p:pic>
        <p:nvPicPr>
          <p:cNvPr id="9" name="Picture 8" descr="A sailboat on a lake&#10;&#10;AI-generated content may be incorrect.">
            <a:extLst>
              <a:ext uri="{FF2B5EF4-FFF2-40B4-BE49-F238E27FC236}">
                <a16:creationId xmlns:a16="http://schemas.microsoft.com/office/drawing/2014/main" id="{F062C224-C26B-AF1B-32A2-7D55679B76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6062" y="2200457"/>
            <a:ext cx="2606234" cy="2312549"/>
          </a:xfrm>
          <a:prstGeom prst="rect">
            <a:avLst/>
          </a:prstGeom>
        </p:spPr>
      </p:pic>
      <p:pic>
        <p:nvPicPr>
          <p:cNvPr id="5" name="Picture 4" descr="A boat on the water&#10;&#10;AI-generated content may be incorrect.">
            <a:extLst>
              <a:ext uri="{FF2B5EF4-FFF2-40B4-BE49-F238E27FC236}">
                <a16:creationId xmlns:a16="http://schemas.microsoft.com/office/drawing/2014/main" id="{19B841CF-1FF2-A2B3-4F2F-183560E7BE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2200457"/>
            <a:ext cx="2606234" cy="2312549"/>
          </a:xfrm>
          <a:prstGeom prst="rect">
            <a:avLst/>
          </a:prstGeom>
        </p:spPr>
      </p:pic>
      <p:pic>
        <p:nvPicPr>
          <p:cNvPr id="7" name="Picture 6" descr="A boat on the water&#10;&#10;AI-generated content may be incorrect.">
            <a:extLst>
              <a:ext uri="{FF2B5EF4-FFF2-40B4-BE49-F238E27FC236}">
                <a16:creationId xmlns:a16="http://schemas.microsoft.com/office/drawing/2014/main" id="{4349E683-1A01-38B1-434A-3E8212C618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268" y="2200457"/>
            <a:ext cx="2606234" cy="2312549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58F26F-A0EB-A04D-B30A-3D4034E5C5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9200" y="5539010"/>
            <a:ext cx="9448800" cy="1442631"/>
          </a:xfrm>
        </p:spPr>
        <p:txBody>
          <a:bodyPr>
            <a:normAutofit/>
          </a:bodyPr>
          <a:lstStyle/>
          <a:p>
            <a:r>
              <a:rPr lang="en-US" sz="2000" dirty="0"/>
              <a:t>Prompt: “A boat sailing on a lake with mountains in the background.”</a:t>
            </a:r>
          </a:p>
          <a:p>
            <a:endParaRPr lang="LID4096" sz="2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3447D7-1E30-25EA-A9E0-0BCEE840AC10}"/>
              </a:ext>
            </a:extLst>
          </p:cNvPr>
          <p:cNvSpPr txBox="1"/>
          <p:nvPr/>
        </p:nvSpPr>
        <p:spPr>
          <a:xfrm>
            <a:off x="1155633" y="4636647"/>
            <a:ext cx="27333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Sampler: DDIM, steps 20, </a:t>
            </a:r>
            <a:r>
              <a:rPr lang="en-US" sz="1400" dirty="0" err="1"/>
              <a:t>cfg</a:t>
            </a:r>
            <a:r>
              <a:rPr lang="en-US" sz="1400" dirty="0"/>
              <a:t> 7.5</a:t>
            </a:r>
            <a:endParaRPr lang="LID4096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8A6893-DADE-B039-B493-398D83ED1604}"/>
              </a:ext>
            </a:extLst>
          </p:cNvPr>
          <p:cNvSpPr txBox="1"/>
          <p:nvPr/>
        </p:nvSpPr>
        <p:spPr>
          <a:xfrm>
            <a:off x="4556268" y="4636647"/>
            <a:ext cx="28218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Sampler: Euler A, steps 20, </a:t>
            </a:r>
            <a:r>
              <a:rPr lang="en-US" sz="1400" dirty="0" err="1"/>
              <a:t>cfg</a:t>
            </a:r>
            <a:r>
              <a:rPr lang="en-US" sz="1400" dirty="0"/>
              <a:t> 7.5</a:t>
            </a:r>
            <a:endParaRPr lang="LID4096" sz="1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E86E256-91C7-8215-A975-927B7AFBF622}"/>
              </a:ext>
            </a:extLst>
          </p:cNvPr>
          <p:cNvSpPr txBox="1"/>
          <p:nvPr/>
        </p:nvSpPr>
        <p:spPr>
          <a:xfrm>
            <a:off x="7986062" y="4636647"/>
            <a:ext cx="273336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Sampler: DPM++ 2M Karras, steps 20, </a:t>
            </a:r>
            <a:r>
              <a:rPr lang="en-US" sz="1400" dirty="0" err="1"/>
              <a:t>cfg</a:t>
            </a:r>
            <a:r>
              <a:rPr lang="en-US" sz="1400" dirty="0"/>
              <a:t> 7.5</a:t>
            </a:r>
            <a:endParaRPr lang="LID4096" sz="1400" dirty="0"/>
          </a:p>
          <a:p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3141944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9CB95732-565A-4D2C-A3AB-CC460C0D38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19B653C-798C-4333-8452-3DF3AE3C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FE50278-E2EC-42B2-A1F1-921DD3990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305994" y="-5310547"/>
            <a:ext cx="1580014" cy="12192002"/>
          </a:xfrm>
          <a:prstGeom prst="rect">
            <a:avLst/>
          </a:prstGeom>
          <a:gradFill>
            <a:gsLst>
              <a:gs pos="19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236153F-0DB4-40DD-87C6-B40C1B7E28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0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72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2B9E00-1C9D-2B5F-5CB2-22D4FC6827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5" y="288404"/>
            <a:ext cx="7170656" cy="97744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400">
                <a:solidFill>
                  <a:srgbClr val="FFFFFF"/>
                </a:solidFill>
              </a:rPr>
              <a:t>ΣΥΓΚΡΙΣΗ ΠΑΡΑΓΟΜΕΝΩΝ ΕΙΚΟΝΩΝ</a:t>
            </a:r>
          </a:p>
        </p:txBody>
      </p:sp>
      <p:pic>
        <p:nvPicPr>
          <p:cNvPr id="11" name="Picture 10" descr="A sailboat on a lake&#10;&#10;AI-generated content may be incorrect.">
            <a:extLst>
              <a:ext uri="{FF2B5EF4-FFF2-40B4-BE49-F238E27FC236}">
                <a16:creationId xmlns:a16="http://schemas.microsoft.com/office/drawing/2014/main" id="{A2DDFF1F-73B6-7865-D5EB-B4492E5141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6796" y="2602049"/>
            <a:ext cx="2784950" cy="2380521"/>
          </a:xfrm>
          <a:prstGeom prst="rect">
            <a:avLst/>
          </a:prstGeom>
        </p:spPr>
      </p:pic>
      <p:pic>
        <p:nvPicPr>
          <p:cNvPr id="5" name="Content Placeholder 4" descr="A sailboat on the water&#10;&#10;AI-generated content may be incorrect.">
            <a:extLst>
              <a:ext uri="{FF2B5EF4-FFF2-40B4-BE49-F238E27FC236}">
                <a16:creationId xmlns:a16="http://schemas.microsoft.com/office/drawing/2014/main" id="{3C9D53F3-8FFF-4595-7CA8-99C3BAFDEA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465" y="2593412"/>
            <a:ext cx="2859969" cy="2380521"/>
          </a:xfrm>
          <a:prstGeom prst="rect">
            <a:avLst/>
          </a:prstGeom>
        </p:spPr>
      </p:pic>
      <p:pic>
        <p:nvPicPr>
          <p:cNvPr id="7" name="Picture 6" descr="A boat on a lake with mountains in the background&#10;&#10;AI-generated content may be incorrect.">
            <a:extLst>
              <a:ext uri="{FF2B5EF4-FFF2-40B4-BE49-F238E27FC236}">
                <a16:creationId xmlns:a16="http://schemas.microsoft.com/office/drawing/2014/main" id="{3682F400-4DCC-0AF7-EE85-05E500B960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1362" y="2593409"/>
            <a:ext cx="3002161" cy="238052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D415167-7A1D-42AA-564F-C453268B2E46}"/>
              </a:ext>
            </a:extLst>
          </p:cNvPr>
          <p:cNvSpPr txBox="1"/>
          <p:nvPr/>
        </p:nvSpPr>
        <p:spPr>
          <a:xfrm>
            <a:off x="965464" y="5912343"/>
            <a:ext cx="81195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Prompt: “A boat sailing on a lake with mountains in the background.”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C9BBA38-4ACF-52C7-698A-E0076B8EFC16}"/>
              </a:ext>
            </a:extLst>
          </p:cNvPr>
          <p:cNvSpPr txBox="1"/>
          <p:nvPr/>
        </p:nvSpPr>
        <p:spPr>
          <a:xfrm>
            <a:off x="882267" y="5089314"/>
            <a:ext cx="352909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Sampler: DDIM, steps </a:t>
            </a:r>
            <a:r>
              <a:rPr lang="el-GR" sz="1400" dirty="0"/>
              <a:t>30</a:t>
            </a:r>
            <a:r>
              <a:rPr lang="en-US" sz="1400" dirty="0"/>
              <a:t>, </a:t>
            </a:r>
            <a:r>
              <a:rPr lang="en-US" sz="1400" dirty="0" err="1"/>
              <a:t>cfg</a:t>
            </a:r>
            <a:r>
              <a:rPr lang="en-US" sz="1400" dirty="0"/>
              <a:t> </a:t>
            </a:r>
            <a:r>
              <a:rPr lang="el-GR" sz="1400" dirty="0"/>
              <a:t>12</a:t>
            </a:r>
            <a:r>
              <a:rPr lang="en-US" sz="1400" dirty="0"/>
              <a:t>.</a:t>
            </a:r>
            <a:r>
              <a:rPr lang="el-GR" sz="1400" dirty="0"/>
              <a:t>0</a:t>
            </a:r>
            <a:endParaRPr lang="LID4096" sz="1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2DC4EFE-2772-C6B3-D71A-7231BBDB7E58}"/>
              </a:ext>
            </a:extLst>
          </p:cNvPr>
          <p:cNvSpPr txBox="1"/>
          <p:nvPr/>
        </p:nvSpPr>
        <p:spPr>
          <a:xfrm>
            <a:off x="4285043" y="5060080"/>
            <a:ext cx="372953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Sampler: </a:t>
            </a:r>
            <a:r>
              <a:rPr lang="el-GR" sz="1400" dirty="0"/>
              <a:t>Ε</a:t>
            </a:r>
            <a:r>
              <a:rPr lang="en-US" sz="1400" dirty="0" err="1"/>
              <a:t>uler</a:t>
            </a:r>
            <a:r>
              <a:rPr lang="en-US" sz="1400" dirty="0"/>
              <a:t> A, steps </a:t>
            </a:r>
            <a:r>
              <a:rPr lang="el-GR" sz="1400" dirty="0"/>
              <a:t>30</a:t>
            </a:r>
            <a:r>
              <a:rPr lang="en-US" sz="1400" dirty="0"/>
              <a:t>, </a:t>
            </a:r>
            <a:r>
              <a:rPr lang="en-US" sz="1400" dirty="0" err="1"/>
              <a:t>cfg</a:t>
            </a:r>
            <a:r>
              <a:rPr lang="en-US" sz="1400" dirty="0"/>
              <a:t> </a:t>
            </a:r>
            <a:r>
              <a:rPr lang="el-GR" sz="1400" dirty="0"/>
              <a:t>12</a:t>
            </a:r>
            <a:r>
              <a:rPr lang="en-US" sz="1400" dirty="0"/>
              <a:t>.</a:t>
            </a:r>
            <a:r>
              <a:rPr lang="el-GR" sz="1400" dirty="0"/>
              <a:t>0</a:t>
            </a:r>
            <a:endParaRPr lang="LID4096" sz="14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E141C55-D430-6E34-E0E2-DAB65B59C1B0}"/>
              </a:ext>
            </a:extLst>
          </p:cNvPr>
          <p:cNvSpPr txBox="1"/>
          <p:nvPr/>
        </p:nvSpPr>
        <p:spPr>
          <a:xfrm>
            <a:off x="8128856" y="5028241"/>
            <a:ext cx="372953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Sampler: DPM++ 2M Karras, steps </a:t>
            </a:r>
            <a:r>
              <a:rPr lang="el-GR" sz="1400" dirty="0"/>
              <a:t>30</a:t>
            </a:r>
            <a:r>
              <a:rPr lang="en-US" sz="1400" dirty="0"/>
              <a:t>, </a:t>
            </a:r>
            <a:r>
              <a:rPr lang="en-US" sz="1400" dirty="0" err="1"/>
              <a:t>cfg</a:t>
            </a:r>
            <a:r>
              <a:rPr lang="en-US" sz="1400" dirty="0"/>
              <a:t> </a:t>
            </a:r>
            <a:r>
              <a:rPr lang="el-GR" sz="1400" dirty="0"/>
              <a:t>12</a:t>
            </a:r>
            <a:r>
              <a:rPr lang="en-US" sz="1400" dirty="0"/>
              <a:t>.</a:t>
            </a:r>
            <a:r>
              <a:rPr lang="el-GR" sz="1400" dirty="0"/>
              <a:t>0</a:t>
            </a:r>
            <a:endParaRPr lang="LID4096" sz="1400" dirty="0"/>
          </a:p>
        </p:txBody>
      </p:sp>
    </p:spTree>
    <p:extLst>
      <p:ext uri="{BB962C8B-B14F-4D97-AF65-F5344CB8AC3E}">
        <p14:creationId xmlns:p14="http://schemas.microsoft.com/office/powerpoint/2010/main" val="26025261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99FB89-0642-3DEA-29CE-3FE3B3F888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l-GR" sz="4000">
                <a:solidFill>
                  <a:srgbClr val="FFFFFF"/>
                </a:solidFill>
              </a:rPr>
              <a:t>ΣΥΜΠΕΡΑΣΜΑ</a:t>
            </a:r>
            <a:endParaRPr lang="LID4096" sz="400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40F847-3B10-E1FF-9F1A-57678316BA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2318197"/>
            <a:ext cx="9724031" cy="3683358"/>
          </a:xfrm>
        </p:spPr>
        <p:txBody>
          <a:bodyPr anchor="ctr">
            <a:normAutofit/>
          </a:bodyPr>
          <a:lstStyle/>
          <a:p>
            <a:r>
              <a:rPr lang="el-GR" sz="1800" dirty="0"/>
              <a:t>Οι υπερπαράμετροι </a:t>
            </a:r>
            <a:r>
              <a:rPr lang="en-US" sz="1800" dirty="0"/>
              <a:t>inference steps </a:t>
            </a:r>
            <a:r>
              <a:rPr lang="el-GR" sz="1800" dirty="0"/>
              <a:t>και </a:t>
            </a:r>
            <a:r>
              <a:rPr lang="en-US" sz="1800" dirty="0"/>
              <a:t>guidance scale (CFG) </a:t>
            </a:r>
            <a:r>
              <a:rPr lang="el-GR" sz="1800" dirty="0"/>
              <a:t>επηρεάζουν καθοριστικά τη συμπεριφορά των </a:t>
            </a:r>
            <a:r>
              <a:rPr lang="en-US" sz="1800" dirty="0"/>
              <a:t>diffusion samplers.</a:t>
            </a:r>
            <a:endParaRPr lang="el-GR" sz="1800" dirty="0"/>
          </a:p>
          <a:p>
            <a:r>
              <a:rPr lang="el-GR" sz="1800" dirty="0"/>
              <a:t>Τα inference steps βελτιώνουν κυρίως τη σταθερότητα της διαδικασίας δειγματοληψίας, με μειωμένη αποτελεσματικότητα σε υψηλές τιμές</a:t>
            </a:r>
            <a:r>
              <a:rPr lang="en-US" sz="1800" dirty="0"/>
              <a:t>. </a:t>
            </a:r>
            <a:r>
              <a:rPr lang="el-GR" sz="1800" dirty="0"/>
              <a:t>Το guidance scale ενισχύει τη σημασιολογική ευθυγράμμιση, αλλά σε υψηλές τιμές μπορεί να προκαλέσει φαινόμενα over-guidance, επηρεάζοντας την οπτική και σημασιολογική σταθερότητα.</a:t>
            </a:r>
          </a:p>
          <a:p>
            <a:r>
              <a:rPr lang="el-GR" sz="1800" dirty="0"/>
              <a:t>Ο DDIM παρουσιάζει σταθερή αλλά περιορισμένη σημασιολογική απόδοση, ο Euler A εμφανίζει αυξημένη ευαισθησία στο CFG, ενώ ο DPM++ 2M Karras επιτυγχάνει την καλύτερη συνολική ισορροπία μεταξύ ποιότητας και σταθερότητας.</a:t>
            </a:r>
          </a:p>
          <a:p>
            <a:endParaRPr lang="LID4096" sz="2000" dirty="0"/>
          </a:p>
        </p:txBody>
      </p:sp>
    </p:spTree>
    <p:extLst>
      <p:ext uri="{BB962C8B-B14F-4D97-AF65-F5344CB8AC3E}">
        <p14:creationId xmlns:p14="http://schemas.microsoft.com/office/powerpoint/2010/main" val="1178750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E30439A-8A5B-46EC-8283-9B6B031D40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27"/>
            <a:ext cx="12192001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55521" y="-1720"/>
            <a:ext cx="11750040" cy="6840685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61000"/>
                </a:schemeClr>
              </a:gs>
              <a:gs pos="100000">
                <a:schemeClr val="accent1">
                  <a:alpha val="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6054" y="-1291"/>
            <a:ext cx="3608179" cy="6858864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274173">
            <a:off x="6059728" y="779270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79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A57F9F6-D6EF-BF69-3558-31FCEC300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6865" y="818984"/>
            <a:ext cx="8278245" cy="326852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ΤΕΛΟΣ</a:t>
            </a:r>
            <a:b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l-GR" sz="4800" dirty="0">
                <a:solidFill>
                  <a:srgbClr val="FFFFFF"/>
                </a:solidFill>
              </a:rPr>
              <a:t>ΣΑΣ ΕΥΧΑΡΙΣΤΩ ΓΙΑ ΤΗΝ ΠΡΟΣΟΧΗ ΣΑΣ</a:t>
            </a:r>
            <a:endParaRPr lang="en-US" sz="48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314" y="4480038"/>
            <a:ext cx="12179371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3947E58-F088-49F1-A3D1-DEA690192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6967085" y="1632660"/>
            <a:ext cx="6857572" cy="3592258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401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6D22CA-6C39-E832-4CF4-A9798EE9DE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l-GR" sz="4000">
                <a:solidFill>
                  <a:srgbClr val="FFFFFF"/>
                </a:solidFill>
              </a:rPr>
              <a:t>Στόχοι εργασίας</a:t>
            </a:r>
            <a:endParaRPr lang="en-CY" sz="400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A9D88E-8E3F-ACD8-58A3-A9F627F6DC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2318197"/>
            <a:ext cx="9724031" cy="3683358"/>
          </a:xfrm>
        </p:spPr>
        <p:txBody>
          <a:bodyPr anchor="ctr">
            <a:normAutofit/>
          </a:bodyPr>
          <a:lstStyle/>
          <a:p>
            <a:r>
              <a:rPr lang="el-GR" sz="2000" dirty="0"/>
              <a:t>Συστηματική μελέτη της επίδρασης των</a:t>
            </a:r>
          </a:p>
          <a:p>
            <a:pPr lvl="1"/>
            <a:r>
              <a:rPr lang="en-US" sz="2000" dirty="0"/>
              <a:t>Inference steps</a:t>
            </a:r>
          </a:p>
          <a:p>
            <a:pPr lvl="1"/>
            <a:r>
              <a:rPr lang="en-US" sz="2000" dirty="0"/>
              <a:t>Classifier-free guidance</a:t>
            </a:r>
          </a:p>
          <a:p>
            <a:pPr lvl="1"/>
            <a:r>
              <a:rPr lang="en-US" sz="2000" dirty="0"/>
              <a:t>Sampler</a:t>
            </a:r>
          </a:p>
          <a:p>
            <a:r>
              <a:rPr lang="el-GR" sz="2000" dirty="0"/>
              <a:t>Πειραματική αξιολόγηση στο μοντέλο </a:t>
            </a:r>
            <a:r>
              <a:rPr lang="en-GB" sz="2000" dirty="0"/>
              <a:t>Stable Diffusion XL(SDXL)</a:t>
            </a:r>
          </a:p>
          <a:p>
            <a:r>
              <a:rPr lang="el-GR" sz="2000" dirty="0"/>
              <a:t>Ποσοτική και ποιοτική αξιλόγηση των αποτελεσμάτων</a:t>
            </a:r>
          </a:p>
        </p:txBody>
      </p:sp>
    </p:spTree>
    <p:extLst>
      <p:ext uri="{BB962C8B-B14F-4D97-AF65-F5344CB8AC3E}">
        <p14:creationId xmlns:p14="http://schemas.microsoft.com/office/powerpoint/2010/main" val="23067357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EE2AD96-B495-4E06-9291-B71706F72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3CF6D67-C5A8-4ADD-9E8E-1E38CA1D3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638515" y="639280"/>
            <a:ext cx="6858000" cy="5579440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6909FA0-B515-4681-B7A8-FA281D133B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393206" y="395206"/>
            <a:ext cx="6346209" cy="557608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1C9FE86-FCC3-4A31-AA1C-C882262B7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1528907" y="2818967"/>
            <a:ext cx="2501979" cy="5576080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D96243B-ECED-4B71-8E06-AE9A285EA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425002" y="852793"/>
            <a:ext cx="6858001" cy="5152412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11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09989E4-EFDC-4A90-A633-E0525FB41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818753" y="1128497"/>
            <a:ext cx="4318303" cy="4318303"/>
          </a:xfrm>
          <a:prstGeom prst="ellipse">
            <a:avLst/>
          </a:prstGeom>
          <a:gradFill>
            <a:gsLst>
              <a:gs pos="39000">
                <a:schemeClr val="accent1"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1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C9B5E5-93D4-B9AB-51E4-7A80EF4C0F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396" y="586855"/>
            <a:ext cx="4230100" cy="3250571"/>
          </a:xfrm>
        </p:spPr>
        <p:txBody>
          <a:bodyPr anchor="b">
            <a:normAutofit/>
          </a:bodyPr>
          <a:lstStyle/>
          <a:p>
            <a:pPr algn="ctr"/>
            <a:r>
              <a:rPr lang="el-GR" sz="4000" dirty="0">
                <a:solidFill>
                  <a:srgbClr val="FFFFFF"/>
                </a:solidFill>
              </a:rPr>
              <a:t>Υπόβαθρο</a:t>
            </a:r>
            <a:endParaRPr lang="LID4096" sz="4000" dirty="0">
              <a:solidFill>
                <a:srgbClr val="FFFFFF"/>
              </a:solidFill>
            </a:endParaRP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9DA4EDC1-6D45-1CB3-1505-4A969B1F65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03158" y="649480"/>
            <a:ext cx="4862447" cy="5546047"/>
          </a:xfrm>
        </p:spPr>
        <p:txBody>
          <a:bodyPr anchor="ctr">
            <a:normAutofit/>
          </a:bodyPr>
          <a:lstStyle/>
          <a:p>
            <a:r>
              <a:rPr lang="en-US" sz="2000" b="1" dirty="0"/>
              <a:t>Diffusion models</a:t>
            </a:r>
            <a:r>
              <a:rPr lang="en-US" sz="2000" dirty="0"/>
              <a:t>: </a:t>
            </a:r>
            <a:r>
              <a:rPr lang="el-GR" sz="2000" dirty="0"/>
              <a:t> σταδιακή αποθορυβοποίηση απο θόρυβο σε εικόνα</a:t>
            </a:r>
            <a:r>
              <a:rPr lang="en-US" sz="2000" dirty="0"/>
              <a:t>.</a:t>
            </a:r>
          </a:p>
          <a:p>
            <a:r>
              <a:rPr lang="en-US" sz="2000" b="1" dirty="0"/>
              <a:t>Sampler</a:t>
            </a:r>
            <a:r>
              <a:rPr lang="en-US" sz="2000" dirty="0"/>
              <a:t>:</a:t>
            </a:r>
            <a:r>
              <a:rPr lang="el-GR" sz="2000" dirty="0"/>
              <a:t> καθορίζει τον τρόπο δειγαμτοληψίας.</a:t>
            </a:r>
            <a:endParaRPr lang="en-US" sz="2000" dirty="0"/>
          </a:p>
          <a:p>
            <a:pPr lvl="0"/>
            <a:r>
              <a:rPr lang="en-US" sz="2000" b="1" dirty="0"/>
              <a:t>CFG:</a:t>
            </a:r>
            <a:r>
              <a:rPr lang="el-GR" sz="2000" b="1" dirty="0"/>
              <a:t> </a:t>
            </a:r>
            <a:r>
              <a:rPr lang="el-GR" sz="2000" dirty="0"/>
              <a:t>Έλεγχος της έντασης καθοδήγησης από το κείμενο</a:t>
            </a:r>
            <a:r>
              <a:rPr lang="en-US" sz="2000" dirty="0"/>
              <a:t>.</a:t>
            </a:r>
          </a:p>
          <a:p>
            <a:r>
              <a:rPr lang="en-US" sz="2000" b="1" dirty="0"/>
              <a:t>Inference steps:</a:t>
            </a:r>
            <a:r>
              <a:rPr lang="el-GR" sz="2000" dirty="0"/>
              <a:t>Αριθμός επαναλήψεων αποθυροβοποιήσης</a:t>
            </a:r>
            <a:r>
              <a:rPr lang="en-US" sz="2000" dirty="0"/>
              <a:t>.</a:t>
            </a:r>
          </a:p>
          <a:p>
            <a:endParaRPr lang="LID4096" sz="2000" b="1" dirty="0"/>
          </a:p>
        </p:txBody>
      </p:sp>
    </p:spTree>
    <p:extLst>
      <p:ext uri="{BB962C8B-B14F-4D97-AF65-F5344CB8AC3E}">
        <p14:creationId xmlns:p14="http://schemas.microsoft.com/office/powerpoint/2010/main" val="13853871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DEE2AD96-B495-4E06-9291-B71706F72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3CF6D67-C5A8-4ADD-9E8E-1E38CA1D3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638515" y="639280"/>
            <a:ext cx="6858000" cy="5579440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6909FA0-B515-4681-B7A8-FA281D133B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393206" y="395206"/>
            <a:ext cx="6346209" cy="557608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21C9FE86-FCC3-4A31-AA1C-C882262B7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1528907" y="2818967"/>
            <a:ext cx="2501979" cy="5576080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7D96243B-ECED-4B71-8E06-AE9A285EA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425002" y="852793"/>
            <a:ext cx="6858001" cy="5152412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11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A09989E4-EFDC-4A90-A633-E0525FB41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818753" y="1128497"/>
            <a:ext cx="4318303" cy="4318303"/>
          </a:xfrm>
          <a:prstGeom prst="ellipse">
            <a:avLst/>
          </a:prstGeom>
          <a:gradFill>
            <a:gsLst>
              <a:gs pos="39000">
                <a:schemeClr val="accent1"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1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7DD940-715F-7270-83AE-F8E70FB515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396" y="586855"/>
            <a:ext cx="4230100" cy="3387497"/>
          </a:xfrm>
        </p:spPr>
        <p:txBody>
          <a:bodyPr anchor="b">
            <a:normAutofit/>
          </a:bodyPr>
          <a:lstStyle/>
          <a:p>
            <a:pPr algn="r"/>
            <a:r>
              <a:rPr lang="en-GB" sz="4000" dirty="0">
                <a:solidFill>
                  <a:srgbClr val="FFFFFF"/>
                </a:solidFill>
              </a:rPr>
              <a:t>Experimental setup</a:t>
            </a:r>
            <a:endParaRPr lang="en-CY" sz="4000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817C88-CA5C-C85F-1C67-A647C23F77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03158" y="649480"/>
            <a:ext cx="4862447" cy="5546047"/>
          </a:xfrm>
        </p:spPr>
        <p:txBody>
          <a:bodyPr anchor="ctr">
            <a:normAutofit/>
          </a:bodyPr>
          <a:lstStyle/>
          <a:p>
            <a:r>
              <a:rPr lang="el-GR" sz="2000" b="1" dirty="0"/>
              <a:t>Μοντέλο</a:t>
            </a:r>
            <a:r>
              <a:rPr lang="en-US" sz="2000" dirty="0"/>
              <a:t>: Stable diffusion XL (SDXL)</a:t>
            </a:r>
          </a:p>
          <a:p>
            <a:r>
              <a:rPr lang="en-US" sz="2000" b="1" dirty="0"/>
              <a:t>50 prompts.</a:t>
            </a:r>
          </a:p>
          <a:p>
            <a:r>
              <a:rPr lang="en-US" sz="2000" b="1" dirty="0"/>
              <a:t>Inference steps: </a:t>
            </a:r>
            <a:r>
              <a:rPr lang="en-US" sz="2000" dirty="0"/>
              <a:t>10, 20, 30.</a:t>
            </a:r>
          </a:p>
          <a:p>
            <a:r>
              <a:rPr lang="en-US" sz="2000" b="1" dirty="0"/>
              <a:t>CFG: </a:t>
            </a:r>
            <a:r>
              <a:rPr lang="en-US" sz="2000" dirty="0"/>
              <a:t>5.0, 7.5, 12.0.</a:t>
            </a:r>
          </a:p>
          <a:p>
            <a:r>
              <a:rPr lang="en-US" sz="2000" b="1" dirty="0"/>
              <a:t>Samplers</a:t>
            </a:r>
          </a:p>
          <a:p>
            <a:pPr lvl="1"/>
            <a:r>
              <a:rPr lang="en-US" sz="2000" dirty="0"/>
              <a:t>DDIM</a:t>
            </a:r>
          </a:p>
          <a:p>
            <a:pPr lvl="1"/>
            <a:r>
              <a:rPr lang="en-US" sz="2000"/>
              <a:t>Euler_a</a:t>
            </a:r>
            <a:endParaRPr lang="en-US" sz="2000" dirty="0"/>
          </a:p>
          <a:p>
            <a:pPr lvl="1"/>
            <a:r>
              <a:rPr lang="en-US" sz="2000" dirty="0"/>
              <a:t>DPM++ 2m Karras</a:t>
            </a:r>
          </a:p>
          <a:p>
            <a:r>
              <a:rPr lang="el-GR" sz="2000" b="1" dirty="0"/>
              <a:t>Σταθερό </a:t>
            </a:r>
            <a:r>
              <a:rPr lang="en-GB" sz="2000" b="1" dirty="0"/>
              <a:t>seed </a:t>
            </a:r>
            <a:r>
              <a:rPr lang="en-US" sz="2000" dirty="0"/>
              <a:t>: 42</a:t>
            </a:r>
            <a:endParaRPr lang="en-CY" sz="2000" dirty="0"/>
          </a:p>
        </p:txBody>
      </p:sp>
    </p:spTree>
    <p:extLst>
      <p:ext uri="{BB962C8B-B14F-4D97-AF65-F5344CB8AC3E}">
        <p14:creationId xmlns:p14="http://schemas.microsoft.com/office/powerpoint/2010/main" val="29325441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EE2AD96-B495-4E06-9291-B71706F72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3CF6D67-C5A8-4ADD-9E8E-1E38CA1D3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638515" y="639280"/>
            <a:ext cx="6858000" cy="5579440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6909FA0-B515-4681-B7A8-FA281D133B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393206" y="395206"/>
            <a:ext cx="6346209" cy="557608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1C9FE86-FCC3-4A31-AA1C-C882262B7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1528907" y="2818967"/>
            <a:ext cx="2501979" cy="5576080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D96243B-ECED-4B71-8E06-AE9A285EA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425002" y="852793"/>
            <a:ext cx="6858001" cy="5152412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11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09989E4-EFDC-4A90-A633-E0525FB41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818753" y="1128497"/>
            <a:ext cx="4318303" cy="4318303"/>
          </a:xfrm>
          <a:prstGeom prst="ellipse">
            <a:avLst/>
          </a:prstGeom>
          <a:gradFill>
            <a:gsLst>
              <a:gs pos="39000">
                <a:schemeClr val="accent1"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1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341F22-0F5D-8482-EF6E-7B84DA115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396" y="586855"/>
            <a:ext cx="4230100" cy="3387497"/>
          </a:xfrm>
        </p:spPr>
        <p:txBody>
          <a:bodyPr anchor="b">
            <a:normAutofit/>
          </a:bodyPr>
          <a:lstStyle/>
          <a:p>
            <a:pPr algn="r"/>
            <a:r>
              <a:rPr lang="el-GR" sz="4000">
                <a:solidFill>
                  <a:srgbClr val="FFFFFF"/>
                </a:solidFill>
              </a:rPr>
              <a:t>ΜΕΤΡΙΚΕΣ ΑΞΙΟΛΟΓΗΣΗΣ</a:t>
            </a:r>
            <a:endParaRPr lang="en-CY" sz="4000">
              <a:solidFill>
                <a:srgbClr val="FFFFFF"/>
              </a:solidFill>
            </a:endParaRP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A23F1F17-2616-892E-6856-0F9026CB07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03158" y="649480"/>
            <a:ext cx="4862447" cy="5546047"/>
          </a:xfrm>
        </p:spPr>
        <p:txBody>
          <a:bodyPr anchor="ctr">
            <a:normAutofit/>
          </a:bodyPr>
          <a:lstStyle/>
          <a:p>
            <a:r>
              <a:rPr lang="en-US" sz="2000" b="1" dirty="0" err="1"/>
              <a:t>CLIPScore</a:t>
            </a:r>
            <a:r>
              <a:rPr lang="en-US" sz="2000" b="1" dirty="0"/>
              <a:t>: </a:t>
            </a:r>
            <a:r>
              <a:rPr lang="el-GR" sz="2000" dirty="0"/>
              <a:t>σημασιολογική ευθυγράμμιση εικόνας-κειμένου</a:t>
            </a:r>
            <a:r>
              <a:rPr lang="en-US" sz="2000" dirty="0"/>
              <a:t>.</a:t>
            </a:r>
          </a:p>
          <a:p>
            <a:r>
              <a:rPr lang="en-US" sz="2000" b="1" dirty="0"/>
              <a:t>LPIPS:</a:t>
            </a:r>
            <a:r>
              <a:rPr lang="el-GR" sz="2000" b="1" dirty="0"/>
              <a:t> </a:t>
            </a:r>
            <a:r>
              <a:rPr lang="el-GR" sz="2000" dirty="0"/>
              <a:t>οπτική διαφοροποιήση / οπτική σταθερότητα</a:t>
            </a:r>
            <a:r>
              <a:rPr lang="en-US" sz="2000" dirty="0"/>
              <a:t>.</a:t>
            </a:r>
          </a:p>
          <a:p>
            <a:r>
              <a:rPr lang="en-US" sz="2000" b="1" dirty="0"/>
              <a:t>CLIP image similarity:</a:t>
            </a:r>
            <a:r>
              <a:rPr lang="el-GR" sz="2000" b="1" dirty="0"/>
              <a:t> </a:t>
            </a:r>
            <a:r>
              <a:rPr lang="el-GR" sz="2000" dirty="0"/>
              <a:t>σημασιολογική σταθερότητα μεταξύ εικόνων</a:t>
            </a:r>
            <a:r>
              <a:rPr lang="en-US" sz="2000" dirty="0"/>
              <a:t>.</a:t>
            </a:r>
            <a:endParaRPr lang="en-CY" sz="2000" dirty="0"/>
          </a:p>
        </p:txBody>
      </p:sp>
    </p:spTree>
    <p:extLst>
      <p:ext uri="{BB962C8B-B14F-4D97-AF65-F5344CB8AC3E}">
        <p14:creationId xmlns:p14="http://schemas.microsoft.com/office/powerpoint/2010/main" val="13666386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B712E947-0734-45F9-9C4F-41114EC3A3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C6B5652-C661-4C58-B937-F0F490F7FC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B936867-6407-43FB-9DE6-1B0879D0CB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CD0B258-678B-4A8C-894F-848AF24A19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C8D58395-74AF-401A-AF2F-76B6FCF71D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F003F3F-F118-41D2-AA3F-74DB0D1970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F2CFCC-7485-CBF1-D2EC-13CB860B90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825" y="457201"/>
            <a:ext cx="2844800" cy="3588870"/>
          </a:xfrm>
        </p:spPr>
        <p:txBody>
          <a:bodyPr anchor="b">
            <a:normAutofit/>
          </a:bodyPr>
          <a:lstStyle/>
          <a:p>
            <a:pPr algn="r"/>
            <a:r>
              <a:rPr lang="el-GR" sz="2800" dirty="0">
                <a:solidFill>
                  <a:srgbClr val="FFFFFF"/>
                </a:solidFill>
              </a:rPr>
              <a:t>ΑΠΟΤΕΛΕΣΜΑΤΑ </a:t>
            </a:r>
            <a:r>
              <a:rPr lang="en-US" sz="2800" dirty="0" err="1">
                <a:solidFill>
                  <a:srgbClr val="FFFFFF"/>
                </a:solidFill>
              </a:rPr>
              <a:t>CLIPScore</a:t>
            </a:r>
            <a:r>
              <a:rPr lang="en-US" sz="2800" dirty="0">
                <a:solidFill>
                  <a:srgbClr val="FFFFFF"/>
                </a:solidFill>
              </a:rPr>
              <a:t> DDIM</a:t>
            </a:r>
            <a:endParaRPr lang="LID4096" sz="2800" dirty="0">
              <a:solidFill>
                <a:srgbClr val="FFFFFF"/>
              </a:solidFill>
            </a:endParaRP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FB820911-7873-FCBC-073C-AB6A0B8EC4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58450" y="669363"/>
            <a:ext cx="4009397" cy="5534211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1800" b="1" dirty="0"/>
              <a:t>Inference Steps</a:t>
            </a:r>
          </a:p>
          <a:p>
            <a:r>
              <a:rPr lang="el-GR" sz="1800" dirty="0"/>
              <a:t>Η αύξηση των </a:t>
            </a:r>
            <a:r>
              <a:rPr lang="en-US" sz="1800" dirty="0"/>
              <a:t>Inference steps</a:t>
            </a:r>
            <a:r>
              <a:rPr lang="el-GR" sz="1800" dirty="0"/>
              <a:t> δεν οδηγεί σε βελτίωση του </a:t>
            </a:r>
            <a:r>
              <a:rPr lang="en-US" sz="1800" dirty="0" err="1"/>
              <a:t>CLIPScore</a:t>
            </a:r>
            <a:r>
              <a:rPr lang="en-US" sz="1800" dirty="0"/>
              <a:t> </a:t>
            </a:r>
            <a:r>
              <a:rPr lang="el-GR" sz="1800" dirty="0"/>
              <a:t>για τον</a:t>
            </a:r>
            <a:r>
              <a:rPr lang="en-US" sz="1800" dirty="0"/>
              <a:t> DDIM</a:t>
            </a:r>
            <a:endParaRPr lang="el-GR" sz="1800" dirty="0"/>
          </a:p>
          <a:p>
            <a:r>
              <a:rPr lang="el-GR" sz="1800" dirty="0"/>
              <a:t>Παρατηρείται ήπια μείωση της σημασιολογικής εθυγράμμισης καθώς αυξάνονται τα </a:t>
            </a:r>
            <a:r>
              <a:rPr lang="en-US" sz="1800" dirty="0"/>
              <a:t>steps.</a:t>
            </a:r>
            <a:endParaRPr lang="el-GR" sz="1800" dirty="0"/>
          </a:p>
          <a:p>
            <a:endParaRPr lang="el-GR" sz="1800" dirty="0"/>
          </a:p>
          <a:p>
            <a:endParaRPr lang="el-GR" sz="1800" dirty="0"/>
          </a:p>
          <a:p>
            <a:pPr marL="0" indent="0">
              <a:buNone/>
            </a:pPr>
            <a:r>
              <a:rPr lang="en-US" sz="1800" b="1" dirty="0"/>
              <a:t>Guidance scale</a:t>
            </a:r>
            <a:endParaRPr lang="el-GR" sz="1800" b="1" dirty="0"/>
          </a:p>
          <a:p>
            <a:r>
              <a:rPr lang="el-GR" sz="1800" dirty="0"/>
              <a:t>Το </a:t>
            </a:r>
            <a:r>
              <a:rPr lang="en-US" sz="1800" dirty="0"/>
              <a:t>guidance scale </a:t>
            </a:r>
            <a:r>
              <a:rPr lang="el-GR" sz="1800" dirty="0"/>
              <a:t>επηρεάζει θετικά το</a:t>
            </a:r>
            <a:r>
              <a:rPr lang="en-US" sz="1800" dirty="0"/>
              <a:t> </a:t>
            </a:r>
            <a:r>
              <a:rPr lang="en-US" sz="1800" dirty="0" err="1"/>
              <a:t>CLIPScore</a:t>
            </a:r>
            <a:r>
              <a:rPr lang="el-GR" sz="1800" dirty="0"/>
              <a:t>, αλλά το όφελος μειώνεται σε υψηλά</a:t>
            </a:r>
            <a:r>
              <a:rPr lang="en-US" sz="1800" dirty="0"/>
              <a:t> inference steps</a:t>
            </a:r>
            <a:r>
              <a:rPr lang="el-GR" sz="1800" dirty="0"/>
              <a:t>.</a:t>
            </a:r>
          </a:p>
          <a:p>
            <a:r>
              <a:rPr lang="el-GR" sz="1800" dirty="0"/>
              <a:t>Ο </a:t>
            </a:r>
            <a:r>
              <a:rPr lang="en-US" sz="1800" dirty="0"/>
              <a:t>DDIM </a:t>
            </a:r>
            <a:r>
              <a:rPr lang="el-GR" sz="1800" dirty="0"/>
              <a:t>εμφανίζει περιορισμένη αξιοποιήση μεγάλου αριθμού </a:t>
            </a:r>
            <a:r>
              <a:rPr lang="en-US" sz="1800" dirty="0"/>
              <a:t>inference steps</a:t>
            </a:r>
            <a:r>
              <a:rPr lang="el-GR" sz="1800" dirty="0"/>
              <a:t>.</a:t>
            </a:r>
          </a:p>
          <a:p>
            <a:endParaRPr lang="en-US" sz="2000" dirty="0"/>
          </a:p>
        </p:txBody>
      </p:sp>
      <p:pic>
        <p:nvPicPr>
          <p:cNvPr id="5" name="Content Placeholder 4" descr="A graph with different colored lines&#10;&#10;AI-generated content may be incorrect.">
            <a:extLst>
              <a:ext uri="{FF2B5EF4-FFF2-40B4-BE49-F238E27FC236}">
                <a16:creationId xmlns:a16="http://schemas.microsoft.com/office/drawing/2014/main" id="{DF5E4B3E-AF01-DCAC-4050-D2FD376422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7858" y="669363"/>
            <a:ext cx="3007359" cy="2686786"/>
          </a:xfrm>
          <a:prstGeom prst="rect">
            <a:avLst/>
          </a:prstGeom>
        </p:spPr>
      </p:pic>
      <p:pic>
        <p:nvPicPr>
          <p:cNvPr id="7" name="Picture 6" descr="A graph of a graph with numbers and a line&#10;&#10;AI-generated content may be incorrect.">
            <a:extLst>
              <a:ext uri="{FF2B5EF4-FFF2-40B4-BE49-F238E27FC236}">
                <a16:creationId xmlns:a16="http://schemas.microsoft.com/office/drawing/2014/main" id="{6A00CD0F-57F8-4B60-50A7-F629610F1E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7858" y="3501852"/>
            <a:ext cx="3007359" cy="2686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0034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B712E947-0734-45F9-9C4F-41114EC3A3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C6B5652-C661-4C58-B937-F0F490F7FC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B936867-6407-43FB-9DE6-1B0879D0CB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CD0B258-678B-4A8C-894F-848AF24A19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C8D58395-74AF-401A-AF2F-76B6FCF71D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F003F3F-F118-41D2-AA3F-74DB0D1970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1C369E-41B0-532A-A0EA-F129011CD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781" y="457201"/>
            <a:ext cx="3169844" cy="3588870"/>
          </a:xfrm>
        </p:spPr>
        <p:txBody>
          <a:bodyPr anchor="b">
            <a:normAutofit/>
          </a:bodyPr>
          <a:lstStyle/>
          <a:p>
            <a:pPr algn="r"/>
            <a:r>
              <a:rPr lang="el-GR" sz="2800" dirty="0">
                <a:solidFill>
                  <a:srgbClr val="FFFFFF"/>
                </a:solidFill>
              </a:rPr>
              <a:t>ΑΠΟΤΕΛΕΣΜΑΤΑ </a:t>
            </a:r>
            <a:r>
              <a:rPr lang="en-US" sz="2800" dirty="0" err="1">
                <a:solidFill>
                  <a:srgbClr val="FFFFFF"/>
                </a:solidFill>
              </a:rPr>
              <a:t>CLIPScore</a:t>
            </a:r>
            <a:r>
              <a:rPr lang="en-US" sz="2800" dirty="0">
                <a:solidFill>
                  <a:srgbClr val="FFFFFF"/>
                </a:solidFill>
              </a:rPr>
              <a:t> EULER A</a:t>
            </a:r>
            <a:endParaRPr lang="LID4096" sz="2800" dirty="0">
              <a:solidFill>
                <a:srgbClr val="FFFFFF"/>
              </a:solidFill>
            </a:endParaRPr>
          </a:p>
        </p:txBody>
      </p:sp>
      <p:sp>
        <p:nvSpPr>
          <p:cNvPr id="24" name="Content Placeholder 23">
            <a:extLst>
              <a:ext uri="{FF2B5EF4-FFF2-40B4-BE49-F238E27FC236}">
                <a16:creationId xmlns:a16="http://schemas.microsoft.com/office/drawing/2014/main" id="{D578AC05-67A6-E902-E19B-D4D111D6F4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49245" y="669363"/>
            <a:ext cx="3730113" cy="5534211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1800" b="1" dirty="0"/>
              <a:t>Inference steps</a:t>
            </a:r>
          </a:p>
          <a:p>
            <a:r>
              <a:rPr lang="el-GR" sz="1600" dirty="0"/>
              <a:t>Τα </a:t>
            </a:r>
            <a:r>
              <a:rPr lang="en-US" sz="1600" dirty="0"/>
              <a:t>inference steps </a:t>
            </a:r>
            <a:r>
              <a:rPr lang="el-GR" sz="1600" dirty="0"/>
              <a:t>δεν αντισταθμίζουν</a:t>
            </a:r>
            <a:r>
              <a:rPr lang="en-US" sz="1600" dirty="0"/>
              <a:t> </a:t>
            </a:r>
            <a:r>
              <a:rPr lang="el-GR" sz="1600" dirty="0"/>
              <a:t>πλήρως την αρνητική επίδραση του υψηλού </a:t>
            </a:r>
            <a:r>
              <a:rPr lang="en-US" sz="1600" dirty="0" err="1"/>
              <a:t>cfg</a:t>
            </a:r>
            <a:r>
              <a:rPr lang="el-GR" sz="1600" dirty="0"/>
              <a:t>.</a:t>
            </a:r>
          </a:p>
          <a:p>
            <a:r>
              <a:rPr lang="el-GR" sz="1600" dirty="0"/>
              <a:t>Παρατηρούνται φαινόμενα </a:t>
            </a:r>
            <a:r>
              <a:rPr lang="en-US" sz="1600" dirty="0"/>
              <a:t>over-guidance </a:t>
            </a:r>
            <a:r>
              <a:rPr lang="el-GR" sz="1600" dirty="0"/>
              <a:t>που επηρεάζουν αρνητικά την σημασιολογική ευθυγράμμιση.</a:t>
            </a:r>
            <a:endParaRPr lang="en-US" sz="1600" dirty="0"/>
          </a:p>
          <a:p>
            <a:endParaRPr lang="el-GR" sz="1600" dirty="0"/>
          </a:p>
          <a:p>
            <a:endParaRPr lang="en-US" sz="1800" dirty="0"/>
          </a:p>
          <a:p>
            <a:pPr marL="0" indent="0">
              <a:buNone/>
            </a:pPr>
            <a:r>
              <a:rPr lang="en-US" sz="1800" b="1" dirty="0"/>
              <a:t>Guidance scale</a:t>
            </a:r>
          </a:p>
          <a:p>
            <a:r>
              <a:rPr lang="el-GR" sz="1600" dirty="0"/>
              <a:t>Ο </a:t>
            </a:r>
            <a:r>
              <a:rPr lang="en-US" sz="1600" dirty="0"/>
              <a:t>Euler A </a:t>
            </a:r>
            <a:r>
              <a:rPr lang="el-GR" sz="1600" dirty="0"/>
              <a:t>εμφανίζει έντονη ευαισθησία στο </a:t>
            </a:r>
            <a:r>
              <a:rPr lang="en-US" sz="1600" dirty="0"/>
              <a:t>guidance scale(CFG)</a:t>
            </a:r>
          </a:p>
          <a:p>
            <a:r>
              <a:rPr lang="el-GR" sz="1600" dirty="0"/>
              <a:t>Η αύξηση του </a:t>
            </a:r>
            <a:r>
              <a:rPr lang="en-US" sz="1600" dirty="0"/>
              <a:t>CFG </a:t>
            </a:r>
            <a:r>
              <a:rPr lang="el-GR" sz="1600" dirty="0"/>
              <a:t>οδηγεί σε μείωση του</a:t>
            </a:r>
            <a:r>
              <a:rPr lang="en-US" sz="1600" dirty="0"/>
              <a:t> </a:t>
            </a:r>
            <a:r>
              <a:rPr lang="en-US" sz="1600" dirty="0" err="1"/>
              <a:t>CLIPScore</a:t>
            </a:r>
            <a:r>
              <a:rPr lang="el-GR" sz="1600" dirty="0"/>
              <a:t>, ιδιαίτερα σε χαμηλό αριθμό</a:t>
            </a:r>
            <a:r>
              <a:rPr lang="en-US" sz="1600" dirty="0"/>
              <a:t> inference steps</a:t>
            </a:r>
          </a:p>
        </p:txBody>
      </p:sp>
      <p:pic>
        <p:nvPicPr>
          <p:cNvPr id="5" name="Content Placeholder 4" descr="A graph with lines and numbers&#10;&#10;AI-generated content may be incorrect.">
            <a:extLst>
              <a:ext uri="{FF2B5EF4-FFF2-40B4-BE49-F238E27FC236}">
                <a16:creationId xmlns:a16="http://schemas.microsoft.com/office/drawing/2014/main" id="{AE9F526A-6B62-16F6-F3C7-DA09ACF816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9368" y="892095"/>
            <a:ext cx="2823586" cy="2167102"/>
          </a:xfrm>
          <a:prstGeom prst="rect">
            <a:avLst/>
          </a:prstGeom>
        </p:spPr>
      </p:pic>
      <p:pic>
        <p:nvPicPr>
          <p:cNvPr id="7" name="Picture 6" descr="A graph with colored lines and numbers&#10;&#10;AI-generated content may be incorrect.">
            <a:extLst>
              <a:ext uri="{FF2B5EF4-FFF2-40B4-BE49-F238E27FC236}">
                <a16:creationId xmlns:a16="http://schemas.microsoft.com/office/drawing/2014/main" id="{3D039B57-6634-BBA4-D72C-5D92BB4D01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4651" y="3728560"/>
            <a:ext cx="2993019" cy="2442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3858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B712E947-0734-45F9-9C4F-41114EC3A3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C6B5652-C661-4C58-B937-F0F490F7FC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B936867-6407-43FB-9DE6-1B0879D0CB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CD0B258-678B-4A8C-894F-848AF24A19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C8D58395-74AF-401A-AF2F-76B6FCF71D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F003F3F-F118-41D2-AA3F-74DB0D1970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0B0D39-1719-B3D0-1B9A-7107BA217A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825" y="457201"/>
            <a:ext cx="2844800" cy="3588870"/>
          </a:xfrm>
        </p:spPr>
        <p:txBody>
          <a:bodyPr anchor="b">
            <a:normAutofit/>
          </a:bodyPr>
          <a:lstStyle/>
          <a:p>
            <a:pPr algn="r"/>
            <a:r>
              <a:rPr lang="el-GR" sz="2800" dirty="0">
                <a:solidFill>
                  <a:srgbClr val="FFFFFF"/>
                </a:solidFill>
              </a:rPr>
              <a:t>ΑΠΟΤΕΛΕΣΜΑΤΑ </a:t>
            </a:r>
            <a:r>
              <a:rPr lang="en-US" sz="2800" dirty="0" err="1">
                <a:solidFill>
                  <a:srgbClr val="FFFFFF"/>
                </a:solidFill>
              </a:rPr>
              <a:t>CLIPScore</a:t>
            </a:r>
            <a:r>
              <a:rPr lang="en-US" sz="2800" dirty="0">
                <a:solidFill>
                  <a:srgbClr val="FFFFFF"/>
                </a:solidFill>
              </a:rPr>
              <a:t> DPM++ 2M Karras</a:t>
            </a:r>
            <a:endParaRPr lang="LID4096" sz="2800" dirty="0">
              <a:solidFill>
                <a:srgbClr val="FFFFFF"/>
              </a:solidFill>
            </a:endParaRPr>
          </a:p>
        </p:txBody>
      </p:sp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C97B0BEE-61C8-D221-225D-EDC29B5E32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49245" y="511389"/>
            <a:ext cx="3290579" cy="5692186"/>
          </a:xfrm>
        </p:spPr>
        <p:txBody>
          <a:bodyPr anchor="ctr">
            <a:normAutofit lnSpcReduction="10000"/>
          </a:bodyPr>
          <a:lstStyle/>
          <a:p>
            <a:pPr marL="0" indent="0">
              <a:buNone/>
            </a:pPr>
            <a:r>
              <a:rPr lang="en-US" sz="1800" b="1" dirty="0"/>
              <a:t>Inference steps</a:t>
            </a:r>
          </a:p>
          <a:p>
            <a:r>
              <a:rPr lang="el-GR" sz="1800" dirty="0"/>
              <a:t>Ο DPM++ 2M Karras επωφελείται από την αύξηση των inference steps όταν το CFG είναι επαρκές</a:t>
            </a:r>
            <a:r>
              <a:rPr lang="en-US" sz="1800" dirty="0"/>
              <a:t>.</a:t>
            </a:r>
          </a:p>
          <a:p>
            <a:r>
              <a:rPr lang="el-GR" sz="1800" dirty="0"/>
              <a:t>Για μεσαίες και υψηλές τιμές CFG, το CLIPScore αυξάνεται καθώς αυξάνονται τα steps</a:t>
            </a:r>
            <a:r>
              <a:rPr lang="en-US" sz="1800" dirty="0"/>
              <a:t>.</a:t>
            </a:r>
          </a:p>
          <a:p>
            <a:endParaRPr lang="en-US" sz="1800" dirty="0"/>
          </a:p>
          <a:p>
            <a:endParaRPr lang="en-US" sz="1800" dirty="0"/>
          </a:p>
          <a:p>
            <a:pPr marL="0" indent="0">
              <a:buNone/>
            </a:pPr>
            <a:r>
              <a:rPr lang="en-US" sz="1800" b="1" dirty="0"/>
              <a:t>Guidance scale</a:t>
            </a:r>
          </a:p>
          <a:p>
            <a:r>
              <a:rPr lang="el-GR" sz="1800" dirty="0"/>
              <a:t>Σε χαμηλό αριθμό inference steps, υψηλό CFG μπορεί να οδηγήσει σε ήπιο over-guidance</a:t>
            </a:r>
            <a:r>
              <a:rPr lang="en-US" sz="1800" dirty="0"/>
              <a:t>.</a:t>
            </a:r>
          </a:p>
          <a:p>
            <a:r>
              <a:rPr lang="el-GR" sz="1800" dirty="0"/>
              <a:t>Ο sampler παρουσιάζει την πιο ισορροπημένη συμπεριφορά ως προς τη σημασιολογική ευθυγράμμιση</a:t>
            </a:r>
            <a:r>
              <a:rPr lang="en-US" sz="1800" dirty="0"/>
              <a:t>.</a:t>
            </a:r>
          </a:p>
        </p:txBody>
      </p:sp>
      <p:pic>
        <p:nvPicPr>
          <p:cNvPr id="5" name="Content Placeholder 4" descr="A graph with lines and numbers&#10;&#10;AI-generated content may be incorrect.">
            <a:extLst>
              <a:ext uri="{FF2B5EF4-FFF2-40B4-BE49-F238E27FC236}">
                <a16:creationId xmlns:a16="http://schemas.microsoft.com/office/drawing/2014/main" id="{3D8B2FF2-EF7A-8DDE-F656-5468BF2C71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7859" y="989984"/>
            <a:ext cx="2823586" cy="2202397"/>
          </a:xfrm>
          <a:prstGeom prst="rect">
            <a:avLst/>
          </a:prstGeom>
        </p:spPr>
      </p:pic>
      <p:pic>
        <p:nvPicPr>
          <p:cNvPr id="7" name="Picture 6" descr="A graph with colored lines and numbers&#10;&#10;AI-generated content may be incorrect.">
            <a:extLst>
              <a:ext uri="{FF2B5EF4-FFF2-40B4-BE49-F238E27FC236}">
                <a16:creationId xmlns:a16="http://schemas.microsoft.com/office/drawing/2014/main" id="{B94A72B6-CFFA-8688-C18F-E427428548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7859" y="3686282"/>
            <a:ext cx="2823586" cy="2202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8838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B712E947-0734-45F9-9C4F-41114EC3A3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C6B5652-C661-4C58-B937-F0F490F7FC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B936867-6407-43FB-9DE6-1B0879D0CB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CD0B258-678B-4A8C-894F-848AF24A19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C8D58395-74AF-401A-AF2F-76B6FCF71D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F003F3F-F118-41D2-AA3F-74DB0D1970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ADDDA0-FA04-0F0B-DF5B-A2DC8A96EB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825" y="457201"/>
            <a:ext cx="2844800" cy="3588870"/>
          </a:xfrm>
        </p:spPr>
        <p:txBody>
          <a:bodyPr anchor="b">
            <a:normAutofit/>
          </a:bodyPr>
          <a:lstStyle/>
          <a:p>
            <a:pPr algn="r"/>
            <a:r>
              <a:rPr lang="el-GR" sz="2800" dirty="0">
                <a:solidFill>
                  <a:srgbClr val="FFFFFF"/>
                </a:solidFill>
              </a:rPr>
              <a:t>ΑΠΟΤΕΛΕΣΜΑΤΑ </a:t>
            </a:r>
            <a:r>
              <a:rPr lang="en-US" sz="2800" dirty="0">
                <a:solidFill>
                  <a:srgbClr val="FFFFFF"/>
                </a:solidFill>
              </a:rPr>
              <a:t>LPIPS </a:t>
            </a:r>
            <a:r>
              <a:rPr lang="el-GR" sz="2800" dirty="0">
                <a:solidFill>
                  <a:srgbClr val="FFFFFF"/>
                </a:solidFill>
              </a:rPr>
              <a:t>για </a:t>
            </a:r>
            <a:r>
              <a:rPr lang="en-US" sz="2800" dirty="0">
                <a:solidFill>
                  <a:srgbClr val="FFFFFF"/>
                </a:solidFill>
              </a:rPr>
              <a:t>DDIM</a:t>
            </a:r>
            <a:endParaRPr lang="LID4096" sz="2800" dirty="0">
              <a:solidFill>
                <a:srgbClr val="FFFFFF"/>
              </a:solidFill>
            </a:endParaRPr>
          </a:p>
        </p:txBody>
      </p:sp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3032A4AB-7387-417B-7CA3-6CA9C11EF3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49245" y="157317"/>
            <a:ext cx="3814243" cy="6046258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1800" b="1" dirty="0"/>
              <a:t>Inference steps</a:t>
            </a:r>
          </a:p>
          <a:p>
            <a:r>
              <a:rPr lang="el-GR" sz="1800" dirty="0"/>
              <a:t>Η αύξηση των inference steps οδηγεί σε μείωση της LPIPS</a:t>
            </a:r>
            <a:r>
              <a:rPr lang="en-US" sz="1800" dirty="0"/>
              <a:t>.</a:t>
            </a:r>
          </a:p>
          <a:p>
            <a:r>
              <a:rPr lang="el-GR" sz="1800" dirty="0"/>
              <a:t>Η μεγαλύτερη βελτίωση παρατηρείται κατά τη μετάβαση από 10 σε 20 steps</a:t>
            </a:r>
            <a:r>
              <a:rPr lang="en-US" sz="1800" dirty="0"/>
              <a:t>.</a:t>
            </a:r>
          </a:p>
          <a:p>
            <a:r>
              <a:rPr lang="el-GR" sz="1800" dirty="0"/>
              <a:t>Από τα 20 στα 30 steps η μείωση συνεχίζεται, αλλά με μικρότερη ένταση</a:t>
            </a:r>
            <a:r>
              <a:rPr lang="en-US" sz="1800" dirty="0"/>
              <a:t>.</a:t>
            </a:r>
          </a:p>
          <a:p>
            <a:endParaRPr lang="en-US" sz="1800" dirty="0"/>
          </a:p>
          <a:p>
            <a:endParaRPr lang="en-US" sz="1800" dirty="0"/>
          </a:p>
          <a:p>
            <a:pPr marL="0" indent="0">
              <a:buNone/>
            </a:pPr>
            <a:r>
              <a:rPr lang="en-US" sz="1800" b="1" dirty="0"/>
              <a:t>Guidance scale</a:t>
            </a:r>
          </a:p>
          <a:p>
            <a:r>
              <a:rPr lang="el-GR" sz="1800" dirty="0"/>
              <a:t>Η αύξηση του guidance scale οδηγεί σε αύξηση της LPIPS</a:t>
            </a:r>
            <a:r>
              <a:rPr lang="en-US" sz="1800" dirty="0"/>
              <a:t>.</a:t>
            </a:r>
          </a:p>
          <a:p>
            <a:r>
              <a:rPr lang="el-GR" sz="1800" dirty="0"/>
              <a:t>Το φαινόμενο είναι εντονότερο σε χαμηλό αριθμό inference steps</a:t>
            </a:r>
            <a:r>
              <a:rPr lang="en-US" sz="1800" dirty="0"/>
              <a:t>.</a:t>
            </a:r>
          </a:p>
          <a:p>
            <a:r>
              <a:rPr lang="el-GR" sz="1800" dirty="0"/>
              <a:t>Σε υψηλότερα steps, η επίδραση του CFG στην οπτική σταθερότητα μετριάζεται</a:t>
            </a:r>
            <a:r>
              <a:rPr lang="en-US" sz="1800" dirty="0"/>
              <a:t>.</a:t>
            </a:r>
          </a:p>
        </p:txBody>
      </p:sp>
      <p:pic>
        <p:nvPicPr>
          <p:cNvPr id="7" name="Picture 6" descr="A graph of steps and steps&#10;&#10;AI-generated content may be incorrect.">
            <a:extLst>
              <a:ext uri="{FF2B5EF4-FFF2-40B4-BE49-F238E27FC236}">
                <a16:creationId xmlns:a16="http://schemas.microsoft.com/office/drawing/2014/main" id="{4DB05E11-0DEE-7504-9F18-458B60E68F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3488" y="3798804"/>
            <a:ext cx="3349533" cy="2404770"/>
          </a:xfrm>
          <a:prstGeom prst="rect">
            <a:avLst/>
          </a:prstGeom>
        </p:spPr>
      </p:pic>
      <p:pic>
        <p:nvPicPr>
          <p:cNvPr id="5" name="Content Placeholder 4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A37C59C3-F276-1310-F3B3-EA995F996C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3226" y="669362"/>
            <a:ext cx="3209795" cy="2624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6631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343</TotalTime>
  <Words>1001</Words>
  <Application>Microsoft Office PowerPoint</Application>
  <PresentationFormat>Widescreen</PresentationFormat>
  <Paragraphs>122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Aptos</vt:lpstr>
      <vt:lpstr>Aptos Display</vt:lpstr>
      <vt:lpstr>Arial</vt:lpstr>
      <vt:lpstr>Office Theme</vt:lpstr>
      <vt:lpstr>Διερεύνηση της επίδρασης των υπερπαραμέτρων στη διαδικασία δειγματοληψίας Diffusion Models για παραγωγή εικόνας από κείμενο</vt:lpstr>
      <vt:lpstr>Στόχοι εργασίας</vt:lpstr>
      <vt:lpstr>Υπόβαθρο</vt:lpstr>
      <vt:lpstr>Experimental setup</vt:lpstr>
      <vt:lpstr>ΜΕΤΡΙΚΕΣ ΑΞΙΟΛΟΓΗΣΗΣ</vt:lpstr>
      <vt:lpstr>ΑΠΟΤΕΛΕΣΜΑΤΑ CLIPScore DDIM</vt:lpstr>
      <vt:lpstr>ΑΠΟΤΕΛΕΣΜΑΤΑ CLIPScore EULER A</vt:lpstr>
      <vt:lpstr>ΑΠΟΤΕΛΕΣΜΑΤΑ CLIPScore DPM++ 2M Karras</vt:lpstr>
      <vt:lpstr>ΑΠΟΤΕΛΕΣΜΑΤΑ LPIPS για DDIM</vt:lpstr>
      <vt:lpstr>ΑΠΟΤΕΛΕΣΜΑΤΑ LPIPS για EULER A</vt:lpstr>
      <vt:lpstr>ΑΠΟΤΕΛΕΣΜΑΤΑ LPIPS για DPM++ 2M Karras</vt:lpstr>
      <vt:lpstr>ΑΠΟΤΕΛΕΣΜΑΤΑ CLIP image similarity για DDIM</vt:lpstr>
      <vt:lpstr>ΑΠΟΤΕΛΕΣΜΑΤΑ CLIP image similarity για ΕULER A</vt:lpstr>
      <vt:lpstr>ΑΠΟΤΕΛΕΣΜΑΤΑ CLIP image similarity για DPM++ 2M</vt:lpstr>
      <vt:lpstr>ΣΥΓΚΡΙΣΗ SAMPLERS</vt:lpstr>
      <vt:lpstr>ΣΥΓΚΡΙΣΗ ΠΑΡΑΓΟΜΕΝΩΝ ΕΙΚΟΝΩΝ</vt:lpstr>
      <vt:lpstr>ΣΥΓΚΡΙΣΗ ΠΑΡΑΓΟΜΕΝΩΝ ΕΙΚΟΝΩΝ</vt:lpstr>
      <vt:lpstr>ΣΥΜΠΕΡΑΣΜΑ</vt:lpstr>
      <vt:lpstr>ΤΕΛΟΣ ΣΑΣ ΕΥΧΑΡΙΣΤΩ ΓΙΑ ΤΗΝ ΠΡΟΣΟΧΗ ΣΑΣ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raf ant</dc:creator>
  <cp:lastModifiedBy>Rafaelia C. Antonioy</cp:lastModifiedBy>
  <cp:revision>12</cp:revision>
  <dcterms:created xsi:type="dcterms:W3CDTF">2025-12-17T21:32:59Z</dcterms:created>
  <dcterms:modified xsi:type="dcterms:W3CDTF">2025-12-19T17:29:57Z</dcterms:modified>
</cp:coreProperties>
</file>